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1" r:id="rId1"/>
    <p:sldMasterId id="2147483670" r:id="rId2"/>
  </p:sldMasterIdLst>
  <p:notesMasterIdLst>
    <p:notesMasterId r:id="rId24"/>
  </p:notesMasterIdLst>
  <p:sldIdLst>
    <p:sldId id="257" r:id="rId3"/>
    <p:sldId id="346" r:id="rId4"/>
    <p:sldId id="362" r:id="rId5"/>
    <p:sldId id="389" r:id="rId6"/>
    <p:sldId id="364" r:id="rId7"/>
    <p:sldId id="327" r:id="rId8"/>
    <p:sldId id="367" r:id="rId9"/>
    <p:sldId id="365" r:id="rId10"/>
    <p:sldId id="368" r:id="rId11"/>
    <p:sldId id="369" r:id="rId12"/>
    <p:sldId id="370" r:id="rId13"/>
    <p:sldId id="371" r:id="rId14"/>
    <p:sldId id="372" r:id="rId15"/>
    <p:sldId id="373" r:id="rId16"/>
    <p:sldId id="374" r:id="rId17"/>
    <p:sldId id="375" r:id="rId18"/>
    <p:sldId id="378" r:id="rId19"/>
    <p:sldId id="379" r:id="rId20"/>
    <p:sldId id="380" r:id="rId21"/>
    <p:sldId id="383" r:id="rId22"/>
    <p:sldId id="360" r:id="rId2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ED9FF"/>
    <a:srgbClr val="FFE0F4"/>
    <a:srgbClr val="FCE4FF"/>
    <a:srgbClr val="C083C7"/>
    <a:srgbClr val="D08FD9"/>
    <a:srgbClr val="7E37B4"/>
    <a:srgbClr val="351866"/>
    <a:srgbClr val="3C1D71"/>
    <a:srgbClr val="431A64"/>
    <a:srgbClr val="F5A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461" autoAdjust="0"/>
    <p:restoredTop sz="90272" autoAdjust="0"/>
  </p:normalViewPr>
  <p:slideViewPr>
    <p:cSldViewPr snapToGrid="0" snapToObjects="1">
      <p:cViewPr varScale="1">
        <p:scale>
          <a:sx n="115" d="100"/>
          <a:sy n="115" d="100"/>
        </p:scale>
        <p:origin x="1984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4177FD-A9B6-214C-A4A8-665A31009677}" type="datetimeFigureOut">
              <a:rPr lang="en-US" smtClean="0"/>
              <a:pPr/>
              <a:t>7/11/22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52631A-4C60-1343-87D8-8513D2362D4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3634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22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b="1" i="1" dirty="0"/>
          </a:p>
          <a:p>
            <a:pPr>
              <a:spcBef>
                <a:spcPct val="0"/>
              </a:spcBef>
            </a:pPr>
            <a:endParaRPr lang="en-US" b="1" i="1" dirty="0"/>
          </a:p>
        </p:txBody>
      </p:sp>
      <p:sp>
        <p:nvSpPr>
          <p:cNvPr id="3072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F924A780-2AB0-9E43-B07D-972630776076}" type="slidenum">
              <a:rPr lang="en-US">
                <a:solidFill>
                  <a:prstClr val="black"/>
                </a:solidFill>
              </a:rPr>
              <a:pPr/>
              <a:t>1</a:t>
            </a:fld>
            <a:endParaRPr lang="en-US" dirty="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22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b="1" i="1" dirty="0"/>
          </a:p>
        </p:txBody>
      </p:sp>
      <p:sp>
        <p:nvSpPr>
          <p:cNvPr id="3072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F924A780-2AB0-9E43-B07D-972630776076}" type="slidenum">
              <a:rPr lang="en-US">
                <a:solidFill>
                  <a:prstClr val="black"/>
                </a:solidFill>
              </a:rPr>
              <a:pPr/>
              <a:t>13</a:t>
            </a:fld>
            <a:endParaRPr lang="en-US" dirty="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22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b="1" i="1" dirty="0"/>
          </a:p>
        </p:txBody>
      </p:sp>
      <p:sp>
        <p:nvSpPr>
          <p:cNvPr id="3072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F924A780-2AB0-9E43-B07D-972630776076}" type="slidenum">
              <a:rPr lang="en-US">
                <a:solidFill>
                  <a:prstClr val="black"/>
                </a:solidFill>
              </a:rPr>
              <a:pPr/>
              <a:t>14</a:t>
            </a:fld>
            <a:endParaRPr lang="en-US" dirty="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22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b="1" i="1" dirty="0"/>
          </a:p>
        </p:txBody>
      </p:sp>
      <p:sp>
        <p:nvSpPr>
          <p:cNvPr id="3072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F924A780-2AB0-9E43-B07D-972630776076}" type="slidenum">
              <a:rPr lang="en-US">
                <a:solidFill>
                  <a:prstClr val="black"/>
                </a:solidFill>
              </a:rPr>
              <a:pPr/>
              <a:t>15</a:t>
            </a:fld>
            <a:endParaRPr lang="en-US" dirty="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This provides a visual of the</a:t>
            </a:r>
            <a:r>
              <a:rPr lang="en-US" baseline="0" dirty="0"/>
              <a:t> Alaskan Tribal groups that exist in the state.  </a:t>
            </a:r>
          </a:p>
          <a:p>
            <a:r>
              <a:rPr lang="en-US" b="1" dirty="0"/>
              <a:t>Northwest Coast Indians</a:t>
            </a:r>
            <a:endParaRPr lang="en-US" dirty="0"/>
          </a:p>
          <a:p>
            <a:r>
              <a:rPr lang="en-US" b="1" dirty="0" err="1"/>
              <a:t>Inupiaqs</a:t>
            </a:r>
            <a:endParaRPr lang="en-US" dirty="0"/>
          </a:p>
          <a:p>
            <a:r>
              <a:rPr lang="en-US" b="1" dirty="0" err="1"/>
              <a:t>Yupiks</a:t>
            </a:r>
            <a:endParaRPr lang="en-US" dirty="0"/>
          </a:p>
          <a:p>
            <a:r>
              <a:rPr lang="en-US" b="1" dirty="0"/>
              <a:t>Aleuts</a:t>
            </a:r>
            <a:endParaRPr lang="en-US" dirty="0"/>
          </a:p>
          <a:p>
            <a:r>
              <a:rPr lang="en-US" b="1" dirty="0"/>
              <a:t>Athabascans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F9DEAE-F6CB-446C-B8F9-AA4C55ACAB67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22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b="1" i="1" dirty="0"/>
          </a:p>
        </p:txBody>
      </p:sp>
      <p:sp>
        <p:nvSpPr>
          <p:cNvPr id="3072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F924A780-2AB0-9E43-B07D-972630776076}" type="slidenum">
              <a:rPr lang="en-US">
                <a:solidFill>
                  <a:prstClr val="black"/>
                </a:solidFill>
              </a:rPr>
              <a:pPr/>
              <a:t>5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3175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22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b="1" i="1" dirty="0"/>
          </a:p>
        </p:txBody>
      </p:sp>
      <p:sp>
        <p:nvSpPr>
          <p:cNvPr id="3072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F924A780-2AB0-9E43-B07D-972630776076}" type="slidenum">
              <a:rPr lang="en-US">
                <a:solidFill>
                  <a:prstClr val="black"/>
                </a:solidFill>
              </a:rPr>
              <a:pPr/>
              <a:t>7</a:t>
            </a:fld>
            <a:endParaRPr lang="en-US" dirty="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22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b="1" i="1" dirty="0"/>
          </a:p>
        </p:txBody>
      </p:sp>
      <p:sp>
        <p:nvSpPr>
          <p:cNvPr id="3072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F924A780-2AB0-9E43-B07D-972630776076}" type="slidenum">
              <a:rPr lang="en-US">
                <a:solidFill>
                  <a:prstClr val="black"/>
                </a:solidFill>
              </a:rPr>
              <a:pPr/>
              <a:t>8</a:t>
            </a:fld>
            <a:endParaRPr lang="en-US" dirty="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22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b="1" i="1" dirty="0"/>
          </a:p>
        </p:txBody>
      </p:sp>
      <p:sp>
        <p:nvSpPr>
          <p:cNvPr id="3072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F924A780-2AB0-9E43-B07D-972630776076}" type="slidenum">
              <a:rPr lang="en-US">
                <a:solidFill>
                  <a:prstClr val="black"/>
                </a:solidFill>
              </a:rPr>
              <a:pPr/>
              <a:t>9</a:t>
            </a:fld>
            <a:endParaRPr lang="en-US" dirty="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22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b="1" i="1" dirty="0"/>
          </a:p>
        </p:txBody>
      </p:sp>
      <p:sp>
        <p:nvSpPr>
          <p:cNvPr id="3072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F924A780-2AB0-9E43-B07D-972630776076}" type="slidenum">
              <a:rPr lang="en-US">
                <a:solidFill>
                  <a:prstClr val="black"/>
                </a:solidFill>
              </a:rPr>
              <a:pPr/>
              <a:t>10</a:t>
            </a:fld>
            <a:endParaRPr lang="en-US" dirty="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22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b="1" i="1" dirty="0"/>
          </a:p>
        </p:txBody>
      </p:sp>
      <p:sp>
        <p:nvSpPr>
          <p:cNvPr id="3072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F924A780-2AB0-9E43-B07D-972630776076}" type="slidenum">
              <a:rPr lang="en-US">
                <a:solidFill>
                  <a:prstClr val="black"/>
                </a:solidFill>
              </a:rPr>
              <a:pPr/>
              <a:t>11</a:t>
            </a:fld>
            <a:endParaRPr lang="en-US" dirty="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22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b="1" i="1" dirty="0"/>
          </a:p>
        </p:txBody>
      </p:sp>
      <p:sp>
        <p:nvSpPr>
          <p:cNvPr id="3072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F924A780-2AB0-9E43-B07D-972630776076}" type="slidenum">
              <a:rPr lang="en-US">
                <a:solidFill>
                  <a:prstClr val="black"/>
                </a:solidFill>
              </a:rPr>
              <a:pPr/>
              <a:t>12</a:t>
            </a:fld>
            <a:endParaRPr lang="en-US" dirty="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Interior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5943600"/>
            <a:ext cx="9144000" cy="914400"/>
          </a:xfrm>
          <a:prstGeom prst="rect">
            <a:avLst/>
          </a:prstGeom>
          <a:solidFill>
            <a:srgbClr val="790A2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0" y="5943600"/>
            <a:ext cx="9144000" cy="1588"/>
          </a:xfrm>
          <a:prstGeom prst="line">
            <a:avLst/>
          </a:prstGeom>
          <a:ln w="25400">
            <a:solidFill>
              <a:srgbClr val="F1AB1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13"/>
          <p:cNvSpPr>
            <a:spLocks noGrp="1"/>
          </p:cNvSpPr>
          <p:nvPr>
            <p:ph sz="quarter" idx="13"/>
          </p:nvPr>
        </p:nvSpPr>
        <p:spPr>
          <a:xfrm>
            <a:off x="457200" y="1219200"/>
            <a:ext cx="8229600" cy="4648200"/>
          </a:xfrm>
          <a:prstGeom prst="rect">
            <a:avLst/>
          </a:prstGeom>
        </p:spPr>
        <p:txBody>
          <a:bodyPr vert="horz"/>
          <a:lstStyle>
            <a:lvl1pPr marL="342900" indent="-342900">
              <a:buClr>
                <a:srgbClr val="790A26"/>
              </a:buClr>
              <a:buSzPct val="85000"/>
              <a:buFont typeface="Arial"/>
              <a:buChar char="•"/>
              <a:defRPr baseline="0">
                <a:solidFill>
                  <a:schemeClr val="bg1"/>
                </a:solidFill>
                <a:latin typeface="+mn-lt"/>
                <a:cs typeface="Frutiger 55 Roman"/>
              </a:defRPr>
            </a:lvl1pPr>
            <a:lvl2pPr marL="742950" indent="-285750">
              <a:buClr>
                <a:srgbClr val="790A26"/>
              </a:buClr>
              <a:buSzPct val="85000"/>
              <a:buFont typeface="Arial"/>
              <a:buChar char="•"/>
              <a:defRPr baseline="0">
                <a:solidFill>
                  <a:schemeClr val="bg1"/>
                </a:solidFill>
                <a:latin typeface="+mn-lt"/>
                <a:cs typeface="Frutiger 55 Roman"/>
              </a:defRPr>
            </a:lvl2pPr>
            <a:lvl3pPr marL="1143000" indent="-228600">
              <a:buClr>
                <a:srgbClr val="790A26"/>
              </a:buClr>
              <a:buSzPct val="85000"/>
              <a:buFont typeface="Arial"/>
              <a:buChar char="•"/>
              <a:defRPr baseline="0">
                <a:solidFill>
                  <a:schemeClr val="bg1"/>
                </a:solidFill>
                <a:latin typeface="+mn-lt"/>
                <a:cs typeface="Frutiger 55 Roman"/>
              </a:defRPr>
            </a:lvl3pPr>
            <a:lvl4pPr marL="1600200" indent="-228600">
              <a:buClr>
                <a:srgbClr val="790A26"/>
              </a:buClr>
              <a:buSzPct val="85000"/>
              <a:buFont typeface="Arial"/>
              <a:buChar char="•"/>
              <a:defRPr baseline="0">
                <a:solidFill>
                  <a:schemeClr val="bg1"/>
                </a:solidFill>
                <a:latin typeface="+mn-lt"/>
                <a:cs typeface="Frutiger 55 Roman"/>
              </a:defRPr>
            </a:lvl4pPr>
            <a:lvl5pPr marL="2057400" indent="-228600">
              <a:buClr>
                <a:srgbClr val="790A26"/>
              </a:buClr>
              <a:buSzPct val="85000"/>
              <a:buFont typeface="Arial"/>
              <a:buChar char="•"/>
              <a:defRPr baseline="0">
                <a:solidFill>
                  <a:schemeClr val="bg1"/>
                </a:solidFill>
                <a:latin typeface="+mn-lt"/>
                <a:cs typeface="Frutiger 55 Roman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4000" b="1" i="0">
                <a:solidFill>
                  <a:srgbClr val="000000"/>
                </a:solidFill>
                <a:latin typeface="Palatino Linotype"/>
                <a:cs typeface="Palatino Linotype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Date Placeholder 15"/>
          <p:cNvSpPr>
            <a:spLocks noGrp="1"/>
          </p:cNvSpPr>
          <p:nvPr>
            <p:ph type="dt" sz="half" idx="14"/>
          </p:nvPr>
        </p:nvSpPr>
        <p:spPr>
          <a:xfrm>
            <a:off x="6553200" y="6228715"/>
            <a:ext cx="2133600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3FE98728-8B25-A142-A87B-AACB3930A169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 descr="Keck School of Medicine Lockups white gold CMYK_2lines.eps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00050" y="6172200"/>
            <a:ext cx="1554480" cy="42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0405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243ABCE-DDE0-49AC-9B61-EB802813B321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21485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2A517A3-8433-42EE-8276-0003079B39DC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86818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EDD307D-2982-4D74-85AB-C918510BF8C8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04152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0C4A855-53F7-4DF6-ACA1-D2EF926B946A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88172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680529A-087C-4AED-9D3D-D99A6F2602AB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76371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64D354-6B81-41A8-985F-869C60CE90F4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09504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76200"/>
            <a:ext cx="2057400" cy="5867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76200"/>
            <a:ext cx="6019800" cy="5867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938320F-56E7-4359-9977-6E2DC7C10F9F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628411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preserve="1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6781800" cy="1066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219200"/>
            <a:ext cx="8229600" cy="2286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3657600"/>
            <a:ext cx="8229600" cy="2286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B284F40-D38A-4EA4-A262-7D12EBB820CF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48028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 preserve="1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6781800" cy="1066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219200"/>
            <a:ext cx="4038600" cy="4724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4648200" y="1219200"/>
            <a:ext cx="4038600" cy="4724400"/>
          </a:xfrm>
        </p:spPr>
        <p:txBody>
          <a:bodyPr/>
          <a:lstStyle/>
          <a:p>
            <a:pPr lvl="0"/>
            <a:r>
              <a:rPr lang="en-US" noProof="0"/>
              <a:t>Click icon to add clip art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B4FE8CF-59E1-49D0-94C8-EC969B134E39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06931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Interior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5943600"/>
            <a:ext cx="9144000" cy="914400"/>
          </a:xfrm>
          <a:prstGeom prst="rect">
            <a:avLst/>
          </a:prstGeom>
          <a:solidFill>
            <a:srgbClr val="790A2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0" y="5943600"/>
            <a:ext cx="9144000" cy="1588"/>
          </a:xfrm>
          <a:prstGeom prst="line">
            <a:avLst/>
          </a:prstGeom>
          <a:ln w="25400">
            <a:solidFill>
              <a:srgbClr val="F1AB1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13"/>
          <p:cNvSpPr>
            <a:spLocks noGrp="1"/>
          </p:cNvSpPr>
          <p:nvPr>
            <p:ph sz="quarter" idx="13"/>
          </p:nvPr>
        </p:nvSpPr>
        <p:spPr>
          <a:xfrm>
            <a:off x="457200" y="1219200"/>
            <a:ext cx="8229600" cy="4648200"/>
          </a:xfrm>
          <a:prstGeom prst="rect">
            <a:avLst/>
          </a:prstGeom>
        </p:spPr>
        <p:txBody>
          <a:bodyPr vert="horz"/>
          <a:lstStyle>
            <a:lvl1pPr marL="342900" indent="-342900">
              <a:buClr>
                <a:srgbClr val="790A26"/>
              </a:buClr>
              <a:buSzPct val="85000"/>
              <a:buFont typeface="Arial"/>
              <a:buChar char="•"/>
              <a:defRPr baseline="0">
                <a:solidFill>
                  <a:schemeClr val="bg1"/>
                </a:solidFill>
                <a:latin typeface="+mn-lt"/>
                <a:cs typeface="Frutiger 55 Roman"/>
              </a:defRPr>
            </a:lvl1pPr>
            <a:lvl2pPr marL="742950" indent="-285750">
              <a:buClr>
                <a:srgbClr val="790A26"/>
              </a:buClr>
              <a:buSzPct val="85000"/>
              <a:buFont typeface="Arial"/>
              <a:buChar char="•"/>
              <a:defRPr baseline="0">
                <a:solidFill>
                  <a:schemeClr val="bg1"/>
                </a:solidFill>
                <a:latin typeface="+mn-lt"/>
                <a:cs typeface="Frutiger 55 Roman"/>
              </a:defRPr>
            </a:lvl2pPr>
            <a:lvl3pPr marL="1143000" indent="-228600">
              <a:buClr>
                <a:srgbClr val="790A26"/>
              </a:buClr>
              <a:buSzPct val="85000"/>
              <a:buFont typeface="Arial"/>
              <a:buChar char="•"/>
              <a:defRPr baseline="0">
                <a:solidFill>
                  <a:schemeClr val="bg1"/>
                </a:solidFill>
                <a:latin typeface="+mn-lt"/>
                <a:cs typeface="Frutiger 55 Roman"/>
              </a:defRPr>
            </a:lvl3pPr>
            <a:lvl4pPr marL="1600200" indent="-228600">
              <a:buClr>
                <a:srgbClr val="790A26"/>
              </a:buClr>
              <a:buSzPct val="85000"/>
              <a:buFont typeface="Arial"/>
              <a:buChar char="•"/>
              <a:defRPr baseline="0">
                <a:solidFill>
                  <a:schemeClr val="bg1"/>
                </a:solidFill>
                <a:latin typeface="+mn-lt"/>
                <a:cs typeface="Frutiger 55 Roman"/>
              </a:defRPr>
            </a:lvl4pPr>
            <a:lvl5pPr marL="2057400" indent="-228600">
              <a:buClr>
                <a:srgbClr val="790A26"/>
              </a:buClr>
              <a:buSzPct val="85000"/>
              <a:buFont typeface="Arial"/>
              <a:buChar char="•"/>
              <a:defRPr baseline="0">
                <a:solidFill>
                  <a:schemeClr val="bg1"/>
                </a:solidFill>
                <a:latin typeface="+mn-lt"/>
                <a:cs typeface="Frutiger 55 Roman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4000" b="1" i="0">
                <a:solidFill>
                  <a:srgbClr val="000000"/>
                </a:solidFill>
                <a:latin typeface="Palatino Linotype"/>
                <a:cs typeface="Palatino Linotype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Date Placeholder 15"/>
          <p:cNvSpPr>
            <a:spLocks noGrp="1"/>
          </p:cNvSpPr>
          <p:nvPr>
            <p:ph type="dt" sz="half" idx="14"/>
          </p:nvPr>
        </p:nvSpPr>
        <p:spPr>
          <a:xfrm>
            <a:off x="6553200" y="6228715"/>
            <a:ext cx="2133600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3FE98728-8B25-A142-A87B-AACB3930A169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 descr="Keck School of Medicine Lockups white gold CMYK_2lines.eps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00050" y="6172200"/>
            <a:ext cx="1554480" cy="42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0405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6781800" cy="1066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219200"/>
            <a:ext cx="8229600" cy="2286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3657600"/>
            <a:ext cx="8229600" cy="2286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B284F40-D38A-4EA4-A262-7D12EBB820C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349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0CA2CEAF-3F31-DF43-8BF4-0F8EEAB928C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CEE207C-FB4D-7E48-8C6A-409DA2E624DF}" type="datetime1">
              <a:rPr lang="en-US" altLang="en-US"/>
              <a:pPr>
                <a:defRPr/>
              </a:pPr>
              <a:t>7/11/22</a:t>
            </a:fld>
            <a:endParaRPr lang="en-US" alt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EC3FC223-358F-5B40-AD76-1DDA3BE97A1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MS PGothic" panose="020B0600070205080204" pitchFamily="34" charset="-128"/>
              </a:defRPr>
            </a:lvl1pPr>
          </a:lstStyle>
          <a:p>
            <a:pPr>
              <a:defRPr/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930803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Google Shape;22;p4"/>
          <p:cNvCxnSpPr/>
          <p:nvPr/>
        </p:nvCxnSpPr>
        <p:spPr>
          <a:xfrm>
            <a:off x="2477724" y="554200"/>
            <a:ext cx="62442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3" name="Google Shape;23;p4"/>
          <p:cNvCxnSpPr/>
          <p:nvPr/>
        </p:nvCxnSpPr>
        <p:spPr>
          <a:xfrm>
            <a:off x="2477724" y="6320000"/>
            <a:ext cx="6244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" name="Google Shape;24;p4"/>
          <p:cNvCxnSpPr/>
          <p:nvPr/>
        </p:nvCxnSpPr>
        <p:spPr>
          <a:xfrm>
            <a:off x="425198" y="55420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5" name="Google Shape;25;p4"/>
          <p:cNvSpPr txBox="1">
            <a:spLocks noGrp="1"/>
          </p:cNvSpPr>
          <p:nvPr>
            <p:ph type="title"/>
          </p:nvPr>
        </p:nvSpPr>
        <p:spPr>
          <a:xfrm>
            <a:off x="2400250" y="767933"/>
            <a:ext cx="6321600" cy="8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body" idx="1"/>
          </p:nvPr>
        </p:nvSpPr>
        <p:spPr>
          <a:xfrm>
            <a:off x="2410112" y="2127701"/>
            <a:ext cx="6321600" cy="4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sldNum" idx="12"/>
          </p:nvPr>
        </p:nvSpPr>
        <p:spPr>
          <a:xfrm>
            <a:off x="8497999" y="6251679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508130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 descr="nativeamericanhm_pg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560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819400"/>
            <a:ext cx="7772400" cy="2057400"/>
          </a:xfrm>
        </p:spPr>
        <p:txBody>
          <a:bodyPr/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219200" y="381000"/>
            <a:ext cx="6400800" cy="914400"/>
          </a:xfrm>
        </p:spPr>
        <p:txBody>
          <a:bodyPr/>
          <a:lstStyle>
            <a:lvl1pPr marL="0" indent="0" algn="ctr">
              <a:buFontTx/>
              <a:buNone/>
              <a:defRPr sz="2400"/>
            </a:lvl1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382822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4C8B354-AA86-46C1-A263-F46730034A15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41858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D534BBE-DAA1-4A65-8DDF-9091744A186A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45199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19200"/>
            <a:ext cx="40386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19200"/>
            <a:ext cx="40386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C157928-EDB4-4667-9379-E6EEE2702DA4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45107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13" Type="http://schemas.openxmlformats.org/officeDocument/2006/relationships/slideLayout" Target="../slideLayouts/slideLayout18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7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0.xml"/><Relationship Id="rId15" Type="http://schemas.openxmlformats.org/officeDocument/2006/relationships/image" Target="../media/image2.jpeg"/><Relationship Id="rId10" Type="http://schemas.openxmlformats.org/officeDocument/2006/relationships/slideLayout" Target="../slideLayouts/slideLayout15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8B09553D-44E7-4D0C-AFF1-19E5192D518E}" type="datetime1">
              <a:rPr lang="en-US" smtClean="0">
                <a:ea typeface="ＭＳ Ｐゴシック" pitchFamily="-107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7/11/22</a:t>
            </a:fld>
            <a:endParaRPr lang="en-US" dirty="0">
              <a:ea typeface="ＭＳ Ｐゴシック" pitchFamily="-107" charset="-128"/>
              <a:cs typeface="ＭＳ Ｐゴシック" pitchFamily="-107" charset="-128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543DA5B3-7F3C-EC4F-AB1B-B73AD003C6B0}" type="slidenum">
              <a:rPr lang="en-US">
                <a:ea typeface="ＭＳ Ｐゴシック" pitchFamily="-107" charset="-128"/>
                <a:cs typeface="ＭＳ Ｐゴシック" pitchFamily="-107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dirty="0">
              <a:ea typeface="ＭＳ Ｐゴシック" pitchFamily="-107" charset="-128"/>
              <a:cs typeface="ＭＳ Ｐゴシック" pitchFamily="-107" charset="-128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0" r:id="rId2"/>
    <p:sldLayoutId id="2147483669" r:id="rId3"/>
    <p:sldLayoutId id="2147483685" r:id="rId4"/>
    <p:sldLayoutId id="2147483686" r:id="rId5"/>
  </p:sldLayoutIdLst>
  <p:hf hdr="0" ft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0"/>
          <a:cs typeface="ＭＳ Ｐゴシック" charset="0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itchFamily="-107" charset="0"/>
        <a:buChar char="•"/>
        <a:defRPr sz="3200" kern="1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itchFamily="-107" charset="0"/>
        <a:buChar char="–"/>
        <a:defRPr sz="280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itchFamily="-107" charset="0"/>
        <a:buChar char="•"/>
        <a:defRPr sz="2400"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itchFamily="-107" charset="0"/>
        <a:buChar char="–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itchFamily="-107" charset="0"/>
        <a:buChar char="»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nativeamericanhm_pg2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76200"/>
            <a:ext cx="67818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19200"/>
            <a:ext cx="8229600" cy="472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58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kumimoji="1" sz="1400" smtClean="0">
                <a:latin typeface="Times New Roman" pitchFamily="18" charset="0"/>
              </a:defRPr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2458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kumimoji="1" sz="1400" smtClean="0">
                <a:latin typeface="Times New Roman" pitchFamily="18" charset="0"/>
              </a:defRPr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2458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kumimoji="1" sz="1400" smtClean="0">
                <a:latin typeface="Times New Roman" pitchFamily="18" charset="0"/>
              </a:defRPr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fld id="{E51FC792-138C-4863-98B8-BA9F8224846D}" type="slidenum">
              <a:rPr lang="en-US">
                <a:solidFill>
                  <a:srgbClr val="000000"/>
                </a:solidFill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48387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  <p:sldLayoutId id="2147483683" r:id="rId13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600">
          <a:solidFill>
            <a:srgbClr val="000000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600">
          <a:solidFill>
            <a:srgbClr val="000000"/>
          </a:solidFill>
          <a:latin typeface="Gill Sans MT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600">
          <a:solidFill>
            <a:srgbClr val="000000"/>
          </a:solidFill>
          <a:latin typeface="Gill Sans MT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600">
          <a:solidFill>
            <a:srgbClr val="000000"/>
          </a:solidFill>
          <a:latin typeface="Gill Sans MT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600">
          <a:solidFill>
            <a:srgbClr val="000000"/>
          </a:solidFill>
          <a:latin typeface="Gill Sans MT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600">
          <a:solidFill>
            <a:srgbClr val="000000"/>
          </a:solidFill>
          <a:latin typeface="Gill Sans MT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600">
          <a:solidFill>
            <a:srgbClr val="000000"/>
          </a:solidFill>
          <a:latin typeface="Gill Sans MT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600">
          <a:solidFill>
            <a:srgbClr val="000000"/>
          </a:solidFill>
          <a:latin typeface="Gill Sans MT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600">
          <a:solidFill>
            <a:srgbClr val="000000"/>
          </a:solidFill>
          <a:latin typeface="Gill Sans MT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Char char="•"/>
        <a:defRPr sz="28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Char char="•"/>
        <a:defRPr sz="2600">
          <a:solidFill>
            <a:srgbClr val="000000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Char char="•"/>
        <a:defRPr sz="2400">
          <a:solidFill>
            <a:srgbClr val="000000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Char char="•"/>
        <a:defRPr sz="2000">
          <a:solidFill>
            <a:srgbClr val="000000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Char char="•"/>
        <a:defRPr sz="2000">
          <a:solidFill>
            <a:srgbClr val="000000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Char char="•"/>
        <a:defRPr sz="2000">
          <a:solidFill>
            <a:srgbClr val="000000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Char char="•"/>
        <a:defRPr sz="2000">
          <a:solidFill>
            <a:srgbClr val="000000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Char char="•"/>
        <a:defRPr sz="2000">
          <a:solidFill>
            <a:srgbClr val="000000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Char char="•"/>
        <a:defRPr sz="2000">
          <a:solidFill>
            <a:srgbClr val="000000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oleObject" Target="../embeddings/oleObject1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16.png"/><Relationship Id="rId4" Type="http://schemas.openxmlformats.org/officeDocument/2006/relationships/oleObject" Target="../embeddings/oleObject2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oleObject" Target="../embeddings/oleObject4.bin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jpeg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jpe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hyperlink" Target="https://www.youtube.com/watch?v=_1Cb6_9uveo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emf"/><Relationship Id="rId4" Type="http://schemas.openxmlformats.org/officeDocument/2006/relationships/image" Target="../media/image28.em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0" name="Rectangle 5"/>
          <p:cNvSpPr>
            <a:spLocks noChangeArrowheads="1"/>
          </p:cNvSpPr>
          <p:nvPr/>
        </p:nvSpPr>
        <p:spPr bwMode="auto">
          <a:xfrm>
            <a:off x="1072745" y="1234499"/>
            <a:ext cx="7822326" cy="1938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pPr marL="285750" indent="-285750" algn="ctr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FFFFFF"/>
              </a:solidFill>
              <a:latin typeface="Helvetica" pitchFamily="-107" charset="0"/>
              <a:ea typeface="Helvetica" pitchFamily="-107" charset="0"/>
              <a:cs typeface="Helvetica" pitchFamily="-107" charset="0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FFFFFF"/>
                </a:solidFill>
                <a:latin typeface="Helvetica" pitchFamily="-107" charset="0"/>
                <a:ea typeface="Helvetica" pitchFamily="-107" charset="0"/>
                <a:cs typeface="Helvetica" pitchFamily="-107" charset="0"/>
              </a:rPr>
              <a:t>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255595" y="2232281"/>
            <a:ext cx="763947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err="1"/>
              <a:t>Claradina</a:t>
            </a:r>
            <a:r>
              <a:rPr lang="en-US" sz="3200" b="1" dirty="0"/>
              <a:t> Soto, PhD, MPH</a:t>
            </a:r>
            <a:endParaRPr lang="en-US" dirty="0"/>
          </a:p>
          <a:p>
            <a:pPr algn="ctr"/>
            <a:r>
              <a:rPr lang="en-US" dirty="0"/>
              <a:t>Department of Preventive Medicine,</a:t>
            </a:r>
          </a:p>
          <a:p>
            <a:pPr algn="ctr"/>
            <a:r>
              <a:rPr lang="en-US" dirty="0"/>
              <a:t>Keck School of Medicine of USC</a:t>
            </a:r>
          </a:p>
          <a:p>
            <a:pPr algn="ctr"/>
            <a:r>
              <a:rPr lang="en-US" dirty="0"/>
              <a:t>University of Southern California</a:t>
            </a:r>
          </a:p>
          <a:p>
            <a:pPr algn="ctr"/>
            <a:endParaRPr lang="en-US" sz="1400" dirty="0"/>
          </a:p>
        </p:txBody>
      </p:sp>
      <p:sp>
        <p:nvSpPr>
          <p:cNvPr id="5" name="TextBox 4"/>
          <p:cNvSpPr txBox="1"/>
          <p:nvPr/>
        </p:nvSpPr>
        <p:spPr>
          <a:xfrm>
            <a:off x="869430" y="111114"/>
            <a:ext cx="827457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2000" b="1" dirty="0"/>
          </a:p>
          <a:p>
            <a:pPr algn="ctr"/>
            <a:r>
              <a:rPr lang="en-US" sz="4000" b="1" dirty="0"/>
              <a:t>Addressing American Indian Health Disparities</a:t>
            </a:r>
            <a:endParaRPr lang="en-US" sz="20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9766DD5-7862-B848-AD82-A28955AEE50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6891" b="23109"/>
          <a:stretch/>
        </p:blipFill>
        <p:spPr>
          <a:xfrm>
            <a:off x="2011021" y="3948168"/>
            <a:ext cx="5991387" cy="1938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3103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0" name="Rectangle 5"/>
          <p:cNvSpPr>
            <a:spLocks noChangeArrowheads="1"/>
          </p:cNvSpPr>
          <p:nvPr/>
        </p:nvSpPr>
        <p:spPr bwMode="auto">
          <a:xfrm>
            <a:off x="1072745" y="1651000"/>
            <a:ext cx="7817543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marL="285750" indent="-285750" algn="ctr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FFFFFF"/>
              </a:solidFill>
              <a:latin typeface="Helvetica" pitchFamily="-107" charset="0"/>
              <a:ea typeface="Helvetica" pitchFamily="-107" charset="0"/>
              <a:cs typeface="Helvetica" pitchFamily="-107" charset="0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FFFFFF"/>
                </a:solidFill>
                <a:latin typeface="Helvetica" pitchFamily="-107" charset="0"/>
                <a:ea typeface="Helvetica" pitchFamily="-107" charset="0"/>
                <a:cs typeface="Helvetica" pitchFamily="-107" charset="0"/>
              </a:rPr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78384" y="300941"/>
            <a:ext cx="802884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/>
              <a:t>Other Tobacco Products Used in Last 30 Days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72745" y="1751089"/>
            <a:ext cx="80288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solidFill>
                <a:prstClr val="black"/>
              </a:solidFill>
            </a:endParaRPr>
          </a:p>
          <a:p>
            <a:r>
              <a:rPr lang="en-US" dirty="0">
                <a:solidFill>
                  <a:prstClr val="black"/>
                </a:solidFill>
              </a:rPr>
              <a:t> </a:t>
            </a:r>
          </a:p>
          <a:p>
            <a:endParaRPr lang="en-US" dirty="0">
              <a:solidFill>
                <a:prstClr val="black"/>
              </a:solidFill>
            </a:endParaRPr>
          </a:p>
          <a:p>
            <a:endParaRPr lang="en-US" dirty="0">
              <a:solidFill>
                <a:prstClr val="black"/>
              </a:solidFill>
            </a:endParaRPr>
          </a:p>
        </p:txBody>
      </p:sp>
      <p:graphicFrame>
        <p:nvGraphicFramePr>
          <p:cNvPr id="2" name="Object 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66906358"/>
              </p:ext>
            </p:extLst>
          </p:nvPr>
        </p:nvGraphicFramePr>
        <p:xfrm>
          <a:off x="1281872" y="1651000"/>
          <a:ext cx="7608416" cy="439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4" imgW="8230313" imgH="4395597" progId="Excel.Sheet.8">
                  <p:embed/>
                </p:oleObj>
              </mc:Choice>
              <mc:Fallback>
                <p:oleObj r:id="rId4" imgW="8230313" imgH="4395597" progId="Excel.Sheet.8">
                  <p:embed/>
                  <p:pic>
                    <p:nvPicPr>
                      <p:cNvPr id="0" name="Chart 7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81872" y="1651000"/>
                        <a:ext cx="7608416" cy="4394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985752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0" name="Rectangle 5"/>
          <p:cNvSpPr>
            <a:spLocks noChangeArrowheads="1"/>
          </p:cNvSpPr>
          <p:nvPr/>
        </p:nvSpPr>
        <p:spPr bwMode="auto">
          <a:xfrm>
            <a:off x="1072745" y="1651000"/>
            <a:ext cx="7817543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marL="285750" indent="-285750" algn="ctr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FFFFFF"/>
              </a:solidFill>
              <a:latin typeface="Helvetica" pitchFamily="-107" charset="0"/>
              <a:ea typeface="Helvetica" pitchFamily="-107" charset="0"/>
              <a:cs typeface="Helvetica" pitchFamily="-107" charset="0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FFFFFF"/>
                </a:solidFill>
                <a:latin typeface="Helvetica" pitchFamily="-107" charset="0"/>
                <a:ea typeface="Helvetica" pitchFamily="-107" charset="0"/>
                <a:cs typeface="Helvetica" pitchFamily="-107" charset="0"/>
              </a:rPr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78384" y="300941"/>
            <a:ext cx="802884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prstClr val="black"/>
                </a:solidFill>
              </a:rPr>
              <a:t>Cigarette Use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72745" y="1751089"/>
            <a:ext cx="80288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solidFill>
                <a:prstClr val="black"/>
              </a:solidFill>
            </a:endParaRPr>
          </a:p>
          <a:p>
            <a:r>
              <a:rPr lang="en-US" dirty="0">
                <a:solidFill>
                  <a:prstClr val="black"/>
                </a:solidFill>
              </a:rPr>
              <a:t> </a:t>
            </a:r>
          </a:p>
          <a:p>
            <a:endParaRPr lang="en-US" dirty="0">
              <a:solidFill>
                <a:prstClr val="black"/>
              </a:solidFill>
            </a:endParaRPr>
          </a:p>
          <a:p>
            <a:endParaRPr lang="en-US" dirty="0">
              <a:solidFill>
                <a:prstClr val="black"/>
              </a:solidFill>
            </a:endParaRPr>
          </a:p>
        </p:txBody>
      </p:sp>
      <p:graphicFrame>
        <p:nvGraphicFramePr>
          <p:cNvPr id="2" name="Object 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86191576"/>
              </p:ext>
            </p:extLst>
          </p:nvPr>
        </p:nvGraphicFramePr>
        <p:xfrm>
          <a:off x="1163255" y="1751089"/>
          <a:ext cx="4217127" cy="21554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4" imgW="4877223" imgH="3353091" progId="Excel.Sheet.8">
                  <p:embed/>
                </p:oleObj>
              </mc:Choice>
              <mc:Fallback>
                <p:oleObj r:id="rId4" imgW="4877223" imgH="3353091" progId="Excel.Sheet.8">
                  <p:embed/>
                  <p:pic>
                    <p:nvPicPr>
                      <p:cNvPr id="0" name="Chart 6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63255" y="1751089"/>
                        <a:ext cx="4217127" cy="215549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00722070"/>
              </p:ext>
            </p:extLst>
          </p:nvPr>
        </p:nvGraphicFramePr>
        <p:xfrm>
          <a:off x="4956313" y="3206186"/>
          <a:ext cx="3908781" cy="2876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6" imgW="4877223" imgH="3353091" progId="Excel.Sheet.8">
                  <p:embed/>
                </p:oleObj>
              </mc:Choice>
              <mc:Fallback>
                <p:oleObj r:id="rId6" imgW="4877223" imgH="3353091" progId="Excel.Sheet.8">
                  <p:embed/>
                  <p:pic>
                    <p:nvPicPr>
                      <p:cNvPr id="0" name="Chart 7"/>
                      <p:cNvPicPr>
                        <a:picLocks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56313" y="3206186"/>
                        <a:ext cx="3908781" cy="28765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11"/>
          <p:cNvSpPr txBox="1">
            <a:spLocks noChangeArrowheads="1"/>
          </p:cNvSpPr>
          <p:nvPr/>
        </p:nvSpPr>
        <p:spPr bwMode="auto">
          <a:xfrm>
            <a:off x="1937794" y="3532408"/>
            <a:ext cx="411480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 dirty="0"/>
              <a:t>       7-9           10-13        14-15       16-older</a:t>
            </a:r>
          </a:p>
        </p:txBody>
      </p:sp>
      <p:sp>
        <p:nvSpPr>
          <p:cNvPr id="5" name="Rectangle 4"/>
          <p:cNvSpPr/>
          <p:nvPr/>
        </p:nvSpPr>
        <p:spPr>
          <a:xfrm>
            <a:off x="2726216" y="1751089"/>
            <a:ext cx="17007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u="sng" dirty="0"/>
              <a:t>Age at First Puff</a:t>
            </a:r>
          </a:p>
        </p:txBody>
      </p:sp>
      <p:sp>
        <p:nvSpPr>
          <p:cNvPr id="9" name="Rectangle 8"/>
          <p:cNvSpPr/>
          <p:nvPr/>
        </p:nvSpPr>
        <p:spPr>
          <a:xfrm>
            <a:off x="6088652" y="3163076"/>
            <a:ext cx="24566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u="sng" dirty="0"/>
              <a:t>Will Smoke in Next Year</a:t>
            </a:r>
          </a:p>
        </p:txBody>
      </p:sp>
    </p:spTree>
    <p:extLst>
      <p:ext uri="{BB962C8B-B14F-4D97-AF65-F5344CB8AC3E}">
        <p14:creationId xmlns:p14="http://schemas.microsoft.com/office/powerpoint/2010/main" val="18271828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0" name="Rectangle 5"/>
          <p:cNvSpPr>
            <a:spLocks noChangeArrowheads="1"/>
          </p:cNvSpPr>
          <p:nvPr/>
        </p:nvSpPr>
        <p:spPr bwMode="auto">
          <a:xfrm>
            <a:off x="1072745" y="1651000"/>
            <a:ext cx="7817543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marL="285750" indent="-285750" algn="ctr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FFFFFF"/>
              </a:solidFill>
              <a:latin typeface="Helvetica" pitchFamily="-107" charset="0"/>
              <a:ea typeface="Helvetica" pitchFamily="-107" charset="0"/>
              <a:cs typeface="Helvetica" pitchFamily="-107" charset="0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FFFFFF"/>
                </a:solidFill>
                <a:latin typeface="Helvetica" pitchFamily="-107" charset="0"/>
                <a:ea typeface="Helvetica" pitchFamily="-107" charset="0"/>
                <a:cs typeface="Helvetica" pitchFamily="-107" charset="0"/>
              </a:rPr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66809" y="300941"/>
            <a:ext cx="802884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prstClr val="black"/>
                </a:solidFill>
              </a:rPr>
              <a:t>Traditional Uses of Tobacco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72745" y="1751089"/>
            <a:ext cx="80288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solidFill>
                <a:prstClr val="black"/>
              </a:solidFill>
            </a:endParaRPr>
          </a:p>
          <a:p>
            <a:r>
              <a:rPr lang="en-US" dirty="0">
                <a:solidFill>
                  <a:prstClr val="black"/>
                </a:solidFill>
              </a:rPr>
              <a:t> </a:t>
            </a:r>
          </a:p>
          <a:p>
            <a:endParaRPr lang="en-US" dirty="0">
              <a:solidFill>
                <a:prstClr val="black"/>
              </a:solidFill>
            </a:endParaRPr>
          </a:p>
          <a:p>
            <a:endParaRPr lang="en-US" dirty="0">
              <a:solidFill>
                <a:prstClr val="black"/>
              </a:solidFill>
            </a:endParaRPr>
          </a:p>
        </p:txBody>
      </p:sp>
      <p:graphicFrame>
        <p:nvGraphicFramePr>
          <p:cNvPr id="2" name="Object 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96661093"/>
              </p:ext>
            </p:extLst>
          </p:nvPr>
        </p:nvGraphicFramePr>
        <p:xfrm>
          <a:off x="1215342" y="1751089"/>
          <a:ext cx="7273785" cy="39067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4" imgW="8388823" imgH="4645555" progId="Excel.Sheet.8">
                  <p:embed/>
                </p:oleObj>
              </mc:Choice>
              <mc:Fallback>
                <p:oleObj r:id="rId4" imgW="8388823" imgH="4645555" progId="Excel.Sheet.8">
                  <p:embed/>
                  <p:pic>
                    <p:nvPicPr>
                      <p:cNvPr id="0" name="Chart 14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5342" y="1751089"/>
                        <a:ext cx="7273785" cy="390671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48320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0" name="Rectangle 5"/>
          <p:cNvSpPr>
            <a:spLocks noChangeArrowheads="1"/>
          </p:cNvSpPr>
          <p:nvPr/>
        </p:nvSpPr>
        <p:spPr bwMode="auto">
          <a:xfrm>
            <a:off x="1072745" y="1651000"/>
            <a:ext cx="7817543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marL="285750" indent="-285750" algn="ctr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FFFFFF"/>
              </a:solidFill>
              <a:latin typeface="Helvetica" pitchFamily="-107" charset="0"/>
              <a:ea typeface="Helvetica" pitchFamily="-107" charset="0"/>
              <a:cs typeface="Helvetica" pitchFamily="-107" charset="0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FFFFFF"/>
                </a:solidFill>
                <a:latin typeface="Helvetica" pitchFamily="-107" charset="0"/>
                <a:ea typeface="Helvetica" pitchFamily="-107" charset="0"/>
                <a:cs typeface="Helvetica" pitchFamily="-107" charset="0"/>
              </a:rPr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78384" y="300941"/>
            <a:ext cx="802884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prstClr val="black"/>
                </a:solidFill>
              </a:rPr>
              <a:t>Health Promotion</a:t>
            </a:r>
          </a:p>
          <a:p>
            <a:pPr algn="ctr"/>
            <a:r>
              <a:rPr lang="en-US" sz="4400" b="1" dirty="0">
                <a:solidFill>
                  <a:prstClr val="black"/>
                </a:solidFill>
              </a:rPr>
              <a:t>Traditional Tobacco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72745" y="2690336"/>
            <a:ext cx="802884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solidFill>
                <a:prstClr val="black"/>
              </a:solidFill>
            </a:endParaRPr>
          </a:p>
          <a:p>
            <a:r>
              <a:rPr lang="en-US" dirty="0">
                <a:solidFill>
                  <a:prstClr val="black"/>
                </a:solidFill>
              </a:rPr>
              <a:t> </a:t>
            </a:r>
          </a:p>
          <a:p>
            <a:endParaRPr lang="en-US" dirty="0">
              <a:solidFill>
                <a:prstClr val="black"/>
              </a:solidFill>
            </a:endParaRPr>
          </a:p>
          <a:p>
            <a:pPr algn="ctr"/>
            <a:r>
              <a:rPr lang="en-US" sz="3600" dirty="0">
                <a:solidFill>
                  <a:prstClr val="black"/>
                </a:solidFill>
              </a:rPr>
              <a:t>Health Promotion Message Examples</a:t>
            </a:r>
          </a:p>
        </p:txBody>
      </p:sp>
    </p:spTree>
    <p:extLst>
      <p:ext uri="{BB962C8B-B14F-4D97-AF65-F5344CB8AC3E}">
        <p14:creationId xmlns:p14="http://schemas.microsoft.com/office/powerpoint/2010/main" val="12547882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0" name="Rectangle 5"/>
          <p:cNvSpPr>
            <a:spLocks noChangeArrowheads="1"/>
          </p:cNvSpPr>
          <p:nvPr/>
        </p:nvSpPr>
        <p:spPr bwMode="auto">
          <a:xfrm>
            <a:off x="1072745" y="1651000"/>
            <a:ext cx="7817543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marL="285750" indent="-285750" algn="ctr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FFFFFF"/>
              </a:solidFill>
              <a:latin typeface="Helvetica" pitchFamily="-107" charset="0"/>
              <a:ea typeface="Helvetica" pitchFamily="-107" charset="0"/>
              <a:cs typeface="Helvetica" pitchFamily="-107" charset="0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FFFFFF"/>
                </a:solidFill>
                <a:latin typeface="Helvetica" pitchFamily="-107" charset="0"/>
                <a:ea typeface="Helvetica" pitchFamily="-107" charset="0"/>
                <a:cs typeface="Helvetica" pitchFamily="-107" charset="0"/>
              </a:rPr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78384" y="300941"/>
            <a:ext cx="802884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prstClr val="black"/>
                </a:solidFill>
              </a:rPr>
              <a:t>Tobacco as a Sacred Offering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72745" y="1751089"/>
            <a:ext cx="8028848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Ceremonial Use of Tobacco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Sweat Lodges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Drum Groups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Offering of Prayers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Tobacco as a spiritual gift  </a:t>
            </a:r>
          </a:p>
          <a:p>
            <a:endParaRPr lang="en-US" dirty="0">
              <a:solidFill>
                <a:prstClr val="black"/>
              </a:solidFill>
            </a:endParaRPr>
          </a:p>
          <a:p>
            <a:r>
              <a:rPr lang="en-US" dirty="0">
                <a:solidFill>
                  <a:prstClr val="black"/>
                </a:solidFill>
              </a:rPr>
              <a:t> </a:t>
            </a:r>
          </a:p>
          <a:p>
            <a:endParaRPr lang="en-US" dirty="0">
              <a:solidFill>
                <a:prstClr val="black"/>
              </a:solidFill>
            </a:endParaRPr>
          </a:p>
          <a:p>
            <a:endParaRPr lang="en-US" dirty="0">
              <a:solidFill>
                <a:prstClr val="black"/>
              </a:solidFill>
            </a:endParaRPr>
          </a:p>
        </p:txBody>
      </p:sp>
      <p:pic>
        <p:nvPicPr>
          <p:cNvPr id="8" name="Picture 7" descr="http://4.bp.blogspot.com/_QaPtXxjUsVk/TALpqX0qwyI/AAAAAAAAAgY/vqwbpBRu9Qs/s1600/DSC02299.JPG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907346" y="1878059"/>
            <a:ext cx="2982942" cy="22367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8" descr="http://www.lovethesepics.com/wp-content/uploads/2011/11/The-drum-groups-are-the-heart-of-all-powwows-and-provide-the-pulsating-and-thunderous-beats-that-accompany-a-dancers-every-movement.jpg"/>
          <p:cNvPicPr/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748987" y="4116873"/>
            <a:ext cx="3733800" cy="2357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7149795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0" name="Rectangle 5"/>
          <p:cNvSpPr>
            <a:spLocks noChangeArrowheads="1"/>
          </p:cNvSpPr>
          <p:nvPr/>
        </p:nvSpPr>
        <p:spPr bwMode="auto">
          <a:xfrm>
            <a:off x="1072745" y="1651000"/>
            <a:ext cx="7817543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marL="285750" indent="-285750" algn="ctr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FFFFFF"/>
              </a:solidFill>
              <a:latin typeface="Helvetica" pitchFamily="-107" charset="0"/>
              <a:ea typeface="Helvetica" pitchFamily="-107" charset="0"/>
              <a:cs typeface="Helvetica" pitchFamily="-107" charset="0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FFFFFF"/>
                </a:solidFill>
                <a:latin typeface="Helvetica" pitchFamily="-107" charset="0"/>
                <a:ea typeface="Helvetica" pitchFamily="-107" charset="0"/>
                <a:cs typeface="Helvetica" pitchFamily="-107" charset="0"/>
              </a:rPr>
              <a:t> </a:t>
            </a:r>
          </a:p>
        </p:txBody>
      </p:sp>
      <p:pic>
        <p:nvPicPr>
          <p:cNvPr id="4" name="Picture 3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2214" y="6107285"/>
            <a:ext cx="1533072" cy="532999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1078384" y="300941"/>
            <a:ext cx="802884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Traditional Tobacco Message</a:t>
            </a:r>
            <a:endParaRPr lang="en-US" sz="4400" b="1" dirty="0">
              <a:solidFill>
                <a:prstClr val="black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72745" y="3718785"/>
            <a:ext cx="80288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solidFill>
                <a:prstClr val="black"/>
              </a:solidFill>
            </a:endParaRPr>
          </a:p>
          <a:p>
            <a:r>
              <a:rPr lang="en-US" dirty="0">
                <a:solidFill>
                  <a:prstClr val="black"/>
                </a:solidFill>
              </a:rPr>
              <a:t> </a:t>
            </a:r>
          </a:p>
          <a:p>
            <a:endParaRPr lang="en-US" dirty="0">
              <a:solidFill>
                <a:prstClr val="black"/>
              </a:solidFill>
            </a:endParaRPr>
          </a:p>
        </p:txBody>
      </p:sp>
      <p:pic>
        <p:nvPicPr>
          <p:cNvPr id="8" name="Content Placeholder 4" descr="C:\Users\Claradina\Documents\Claradina Folders\Claradina Personal\CRIHB\Tobacco came as a gift _Paul Stone.jpg"/>
          <p:cNvPicPr>
            <a:picLocks noGrp="1" noChangeAspect="1" noChangeArrowheads="1"/>
          </p:cNvPicPr>
          <p:nvPr>
            <p:ph idx="4294967295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4612" y="1133199"/>
            <a:ext cx="3345084" cy="5171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07238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4C8B354-AA86-46C1-A263-F46730034A15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16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8194" name="Picture 2" descr="C:\Users\Claradina\Downloads\tobacco can both give and take life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533400"/>
            <a:ext cx="48768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5" name="Picture 3" descr="C:\Users\Claradina\Downloads\tobacco use it in a sacred way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31531"/>
            <a:ext cx="2828544" cy="4297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Content Placeholder 13" descr="http://clearwaymn.org/wp-content/uploads/2012/08/American-Indian-2-sheet_Girl-620x469.png"/>
          <p:cNvPicPr>
            <a:picLocks noGrp="1"/>
          </p:cNvPicPr>
          <p:nvPr>
            <p:ph idx="1"/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114800" y="4290888"/>
            <a:ext cx="4019550" cy="2538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8" descr="http://thecalloftheland.files.wordpress.com/2011/04/tobacco.jpg"/>
          <p:cNvPicPr/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295400" y="3200400"/>
            <a:ext cx="2342197" cy="32105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1719001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Interventions for native teens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Research projects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4C8B354-AA86-46C1-A263-F46730034A15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7091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Stop the Use of Nicotine (SUN) Teen Cessation 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304800" y="1219200"/>
            <a:ext cx="4114800" cy="4724400"/>
          </a:xfrm>
        </p:spPr>
        <p:txBody>
          <a:bodyPr/>
          <a:lstStyle/>
          <a:p>
            <a:r>
              <a:rPr lang="en-US" dirty="0"/>
              <a:t>2-year TRDRP grant </a:t>
            </a:r>
          </a:p>
          <a:p>
            <a:r>
              <a:rPr lang="en-US" dirty="0"/>
              <a:t>RCT </a:t>
            </a:r>
          </a:p>
          <a:p>
            <a:r>
              <a:rPr lang="en-US" dirty="0"/>
              <a:t>Native teen smokers ages 14-19 years (n=200)</a:t>
            </a:r>
          </a:p>
          <a:p>
            <a:r>
              <a:rPr lang="en-US" dirty="0"/>
              <a:t>Trained 30 Facilitators</a:t>
            </a:r>
          </a:p>
          <a:p>
            <a:r>
              <a:rPr lang="en-US" dirty="0"/>
              <a:t>CA Rural and Urban areas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D534BBE-DAA1-4A65-8DDF-9091744A186A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sp>
        <p:nvSpPr>
          <p:cNvPr id="7" name="Text Box 1"/>
          <p:cNvSpPr txBox="1">
            <a:spLocks noChangeArrowheads="1"/>
          </p:cNvSpPr>
          <p:nvPr/>
        </p:nvSpPr>
        <p:spPr bwMode="auto">
          <a:xfrm>
            <a:off x="4572000" y="1905000"/>
            <a:ext cx="4215606" cy="3400425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40473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Social Media Messaging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Pilot grant to train 10 Native American teens ages 16-24 years of age to create; </a:t>
            </a:r>
          </a:p>
          <a:p>
            <a:pPr lvl="1"/>
            <a:r>
              <a:rPr lang="en-US" dirty="0"/>
              <a:t>PSA – public service announcement</a:t>
            </a:r>
          </a:p>
          <a:p>
            <a:pPr lvl="1"/>
            <a:r>
              <a:rPr lang="en-US" dirty="0"/>
              <a:t>Digital Storytelling</a:t>
            </a:r>
          </a:p>
          <a:p>
            <a:pPr lvl="1"/>
            <a:r>
              <a:rPr lang="en-US" dirty="0" err="1"/>
              <a:t>Photovoice</a:t>
            </a:r>
            <a:endParaRPr lang="en-US" dirty="0"/>
          </a:p>
          <a:p>
            <a:r>
              <a:rPr lang="en-US" dirty="0"/>
              <a:t>Northern CA Tribes</a:t>
            </a:r>
          </a:p>
          <a:p>
            <a:r>
              <a:rPr lang="en-US" dirty="0"/>
              <a:t>Peer Educators</a:t>
            </a:r>
          </a:p>
          <a:p>
            <a:pPr lvl="1"/>
            <a:r>
              <a:rPr lang="en-US" dirty="0"/>
              <a:t>Middle/High School </a:t>
            </a:r>
          </a:p>
          <a:p>
            <a:pPr lvl="1"/>
            <a:r>
              <a:rPr lang="en-US" dirty="0"/>
              <a:t>Tribal Council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4C8B354-AA86-46C1-A263-F46730034A15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1176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2B67AD-5C6E-EF48-9944-11F1E0C8391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</a:t>
            </a:fld>
            <a:endParaRPr lang="en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0F65C24D-5243-BF49-8DB9-18DC32883AD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410112" y="727805"/>
            <a:ext cx="6321600" cy="635400"/>
          </a:xfrm>
        </p:spPr>
        <p:txBody>
          <a:bodyPr/>
          <a:lstStyle/>
          <a:p>
            <a:r>
              <a:rPr lang="en-US" dirty="0">
                <a:latin typeface="Garamond" panose="02020404030301010803" pitchFamily="18" charset="0"/>
                <a:ea typeface="Palatino Linotype" pitchFamily="18" charset="0"/>
                <a:cs typeface="Palatino Linotype" pitchFamily="18" charset="0"/>
              </a:rPr>
              <a:t>American Indian and Alaska Native Populations</a:t>
            </a:r>
            <a:endParaRPr lang="en-US" dirty="0">
              <a:latin typeface="Garamond" panose="02020404030301010803" pitchFamily="18" charset="0"/>
            </a:endParaRP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0402BBC0-A9BC-DF49-8742-392671EA053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410112" y="2361585"/>
            <a:ext cx="6321600" cy="3002400"/>
          </a:xfrm>
        </p:spPr>
        <p:txBody>
          <a:bodyPr/>
          <a:lstStyle/>
          <a:p>
            <a:pPr marL="368046" indent="-285750">
              <a:spcBef>
                <a:spcPts val="300"/>
              </a:spcBef>
              <a:buSzPct val="68000"/>
              <a:defRPr/>
            </a:pPr>
            <a:r>
              <a:rPr lang="en-US" sz="2000" dirty="0">
                <a:solidFill>
                  <a:prstClr val="black"/>
                </a:solidFill>
                <a:ea typeface="+mn-ea"/>
                <a:cs typeface="Arial" charset="0"/>
              </a:rPr>
              <a:t>In the United States, 5.2 million people identify as American Indian (AI) or Alaska Native (AN)</a:t>
            </a:r>
          </a:p>
          <a:p>
            <a:pPr marL="368046" indent="-285750">
              <a:spcBef>
                <a:spcPts val="300"/>
              </a:spcBef>
              <a:buSzPct val="68000"/>
              <a:defRPr/>
            </a:pPr>
            <a:r>
              <a:rPr lang="en-US" sz="2000" dirty="0">
                <a:solidFill>
                  <a:prstClr val="black"/>
                </a:solidFill>
                <a:cs typeface="Arial" charset="0"/>
              </a:rPr>
              <a:t>560+ different AI/AN tribes in the US</a:t>
            </a:r>
          </a:p>
          <a:p>
            <a:pPr marL="825246" lvl="1" indent="-285750">
              <a:spcBef>
                <a:spcPts val="300"/>
              </a:spcBef>
              <a:buSzPct val="68000"/>
              <a:defRPr/>
            </a:pPr>
            <a:r>
              <a:rPr lang="en-US" sz="2000" dirty="0"/>
              <a:t>Alaska</a:t>
            </a:r>
          </a:p>
          <a:p>
            <a:pPr marL="1282446" lvl="2" indent="-285750">
              <a:spcBef>
                <a:spcPts val="300"/>
              </a:spcBef>
              <a:buSzPct val="68000"/>
              <a:defRPr/>
            </a:pPr>
            <a:r>
              <a:rPr lang="en-US" sz="2000" dirty="0"/>
              <a:t>229 federally recognized tribes</a:t>
            </a:r>
          </a:p>
          <a:p>
            <a:pPr marL="825246" lvl="1" indent="-285750">
              <a:spcBef>
                <a:spcPts val="300"/>
              </a:spcBef>
              <a:buSzPct val="68000"/>
              <a:defRPr/>
            </a:pPr>
            <a:r>
              <a:rPr lang="en-US" sz="2000" dirty="0"/>
              <a:t>Navajo Nation Tribe</a:t>
            </a:r>
          </a:p>
          <a:p>
            <a:pPr marL="1282446" lvl="2" indent="-285750">
              <a:spcBef>
                <a:spcPts val="300"/>
              </a:spcBef>
              <a:buSzPct val="68000"/>
              <a:defRPr/>
            </a:pPr>
            <a:r>
              <a:rPr lang="en-US" sz="2000" dirty="0"/>
              <a:t>Largest Indian Reservation</a:t>
            </a:r>
            <a:endParaRPr lang="en-US" sz="2000" dirty="0">
              <a:solidFill>
                <a:prstClr val="black"/>
              </a:solidFill>
              <a:cs typeface="Arial" charset="0"/>
            </a:endParaRPr>
          </a:p>
          <a:p>
            <a:pPr marL="9144" indent="-171450">
              <a:spcBef>
                <a:spcPts val="468"/>
              </a:spcBef>
              <a:defRPr/>
            </a:pPr>
            <a:r>
              <a:rPr lang="en-US" sz="2000" dirty="0">
                <a:solidFill>
                  <a:prstClr val="black"/>
                </a:solidFill>
                <a:cs typeface="Arial" charset="0"/>
              </a:rPr>
              <a:t>Over 200 indigenous languages </a:t>
            </a:r>
          </a:p>
          <a:p>
            <a:pPr marL="466344" lvl="1" indent="-171450">
              <a:spcBef>
                <a:spcPts val="243"/>
              </a:spcBef>
              <a:buClr>
                <a:srgbClr val="2DA2BF"/>
              </a:buClr>
              <a:buFont typeface="Verdana"/>
              <a:buChar char="◦"/>
              <a:defRPr/>
            </a:pPr>
            <a:endParaRPr lang="en-US" sz="1500" dirty="0">
              <a:solidFill>
                <a:prstClr val="black"/>
              </a:solidFill>
              <a:cs typeface="Arial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0B9D824-883E-DF41-8E8F-CD19C73035B6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12288" y="1550658"/>
            <a:ext cx="1371600" cy="180473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A5B0604-FF64-F54F-92CB-1BC5A71A0749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12288" y="3355394"/>
            <a:ext cx="1371600" cy="89916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09F45C5-0D72-C54C-97CB-2D9CB8FA7889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12288" y="4254554"/>
            <a:ext cx="1371600" cy="94183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0196988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C47787-D332-8D48-8EB6-2C5F1DB84A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Youth Media Messages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52AC3F-FBDE-C14B-8F01-4D0E236B9B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hlinkClick r:id="rId2"/>
              </a:rPr>
              <a:t>American Indian Youth Video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3935F4-A511-DD45-A314-6F94F25BD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4C8B354-AA86-46C1-A263-F46730034A15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B595567A-B593-7649-A2AB-8ACA9C4203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9317" y="2164291"/>
            <a:ext cx="3132185" cy="40534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8896401-0A6A-AB44-AB93-3DEAB20B88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70164" y="2034115"/>
            <a:ext cx="3125836" cy="404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95EAC7DF-7B72-2748-B12F-3BC7C45F99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874328" y="1887755"/>
            <a:ext cx="3345872" cy="43299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4426912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you!! 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4724400" cy="4800600"/>
          </a:xfrm>
        </p:spPr>
        <p:txBody>
          <a:bodyPr/>
          <a:lstStyle/>
          <a:p>
            <a:pPr marL="0" indent="0" algn="ctr">
              <a:spcBef>
                <a:spcPts val="0"/>
              </a:spcBef>
              <a:buNone/>
            </a:pPr>
            <a:r>
              <a:rPr lang="en-US" dirty="0"/>
              <a:t>Questions??</a:t>
            </a:r>
          </a:p>
          <a:p>
            <a:pPr marL="0" indent="0" algn="ctr">
              <a:spcBef>
                <a:spcPts val="0"/>
              </a:spcBef>
              <a:buNone/>
            </a:pPr>
            <a:br>
              <a:rPr lang="en-US" dirty="0"/>
            </a:br>
            <a:endParaRPr lang="en-US" sz="900" dirty="0"/>
          </a:p>
          <a:p>
            <a:pPr marL="0" indent="0" algn="ctr">
              <a:spcBef>
                <a:spcPts val="0"/>
              </a:spcBef>
              <a:buNone/>
            </a:pPr>
            <a:r>
              <a:rPr lang="en-US" sz="2400" dirty="0" err="1"/>
              <a:t>Claradina</a:t>
            </a:r>
            <a:r>
              <a:rPr lang="en-US" sz="2400" dirty="0"/>
              <a:t> Soto, PhD, MPH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US" sz="2400" dirty="0"/>
              <a:t>Associate Professor</a:t>
            </a:r>
            <a:br>
              <a:rPr lang="en-US" sz="2400" dirty="0"/>
            </a:br>
            <a:r>
              <a:rPr lang="en-US" sz="2400" dirty="0"/>
              <a:t>University of Southern California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US" sz="2400" dirty="0"/>
              <a:t>Keck School of Medicine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US" sz="2400" dirty="0"/>
              <a:t>Department of Population and Public Health Sciences</a:t>
            </a:r>
            <a:br>
              <a:rPr lang="en-US" sz="2400" dirty="0"/>
            </a:br>
            <a:r>
              <a:rPr lang="en-US" sz="2400" dirty="0"/>
              <a:t>Telephone: (323) 442-8219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US" sz="2400" u="sng" dirty="0"/>
              <a:t>toya@usc.edu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4C8B354-AA86-46C1-A263-F46730034A15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  <p:pic>
        <p:nvPicPr>
          <p:cNvPr id="5" name="Content Placeholder 3" descr="IMG_151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5257800" y="1600200"/>
            <a:ext cx="3530554" cy="31772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7867876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Alaska Natives</a:t>
            </a:r>
          </a:p>
        </p:txBody>
      </p:sp>
      <p:pic>
        <p:nvPicPr>
          <p:cNvPr id="5" name="Content Placeholder 4" descr="alaska.gif"/>
          <p:cNvPicPr>
            <a:picLocks noGrp="1" noChangeAspect="1"/>
          </p:cNvPicPr>
          <p:nvPr>
            <p:ph sz="half" idx="2"/>
          </p:nvPr>
        </p:nvPicPr>
        <p:blipFill>
          <a:blip r:embed="rId3" cstate="print"/>
          <a:stretch>
            <a:fillRect/>
          </a:stretch>
        </p:blipFill>
        <p:spPr>
          <a:xfrm>
            <a:off x="609600" y="1371600"/>
            <a:ext cx="8382000" cy="5105400"/>
          </a:xfr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B284F40-D38A-4EA4-A262-7D12EBB820CF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0448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61;p14">
            <a:extLst>
              <a:ext uri="{FF2B5EF4-FFF2-40B4-BE49-F238E27FC236}">
                <a16:creationId xmlns:a16="http://schemas.microsoft.com/office/drawing/2014/main" id="{093CFF62-BA78-0A42-83B8-6220F042BEE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84313" y="440879"/>
            <a:ext cx="8302487" cy="741338"/>
          </a:xfrm>
          <a:prstGeom prst="rect">
            <a:avLst/>
          </a:prstGeom>
        </p:spPr>
        <p:txBody>
          <a:bodyPr spcFirstLastPara="1" vert="horz" wrap="square" lIns="68569" tIns="68569" rIns="68569" bIns="68569" numCol="1" anchor="t" anchorCtr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0"/>
              </a:spcBef>
            </a:pPr>
            <a:r>
              <a:rPr lang="en-US" dirty="0"/>
              <a:t>AIAN Population in </a:t>
            </a:r>
            <a:br>
              <a:rPr lang="en-US" dirty="0"/>
            </a:br>
            <a:r>
              <a:rPr lang="en-US" dirty="0"/>
              <a:t>California-Urban and Tribal</a:t>
            </a:r>
            <a:br>
              <a:rPr lang="en-US" dirty="0"/>
            </a:b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3FE98728-8B25-A142-A87B-AACB3930A169}" type="slidenum">
              <a:rPr lang="en-US" smtClean="0"/>
              <a:t>4</a:t>
            </a:fld>
            <a:endParaRPr lang="en-US" dirty="0"/>
          </a:p>
        </p:txBody>
      </p:sp>
      <p:sp>
        <p:nvSpPr>
          <p:cNvPr id="11" name="Google Shape;62;p14">
            <a:extLst>
              <a:ext uri="{FF2B5EF4-FFF2-40B4-BE49-F238E27FC236}">
                <a16:creationId xmlns:a16="http://schemas.microsoft.com/office/drawing/2014/main" id="{F615B43E-2395-384A-B4FD-749C541558ED}"/>
              </a:ext>
            </a:extLst>
          </p:cNvPr>
          <p:cNvSpPr txBox="1">
            <a:spLocks/>
          </p:cNvSpPr>
          <p:nvPr/>
        </p:nvSpPr>
        <p:spPr>
          <a:xfrm>
            <a:off x="233775" y="1426706"/>
            <a:ext cx="6390450" cy="2562300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238125">
              <a:lnSpc>
                <a:spcPct val="115000"/>
              </a:lnSpc>
              <a:spcBef>
                <a:spcPts val="0"/>
              </a:spcBef>
              <a:buSzPts val="1400"/>
              <a:buFont typeface="Arial"/>
              <a:buChar char="●"/>
            </a:pPr>
            <a:endParaRPr lang="en-US" sz="1350" dirty="0">
              <a:solidFill>
                <a:schemeClr val="bg1"/>
              </a:solidFill>
              <a:highlight>
                <a:srgbClr val="FFFFFF"/>
              </a:highlight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B6C1E54-FA15-9A4C-859E-A1166C5D7669}"/>
              </a:ext>
            </a:extLst>
          </p:cNvPr>
          <p:cNvSpPr txBox="1">
            <a:spLocks/>
          </p:cNvSpPr>
          <p:nvPr/>
        </p:nvSpPr>
        <p:spPr>
          <a:xfrm>
            <a:off x="425727" y="1734381"/>
            <a:ext cx="3894483" cy="4189340"/>
          </a:xfrm>
        </p:spPr>
        <p:txBody>
          <a:bodyPr>
            <a:normAutofit fontScale="250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sz="6200" dirty="0"/>
              <a:t>California has the largest AIAN population in the US -over 720,000 AIAN individuals </a:t>
            </a:r>
          </a:p>
          <a:p>
            <a:pPr lvl="1">
              <a:lnSpc>
                <a:spcPct val="120000"/>
              </a:lnSpc>
            </a:pPr>
            <a:r>
              <a:rPr lang="en-US" sz="6200" dirty="0"/>
              <a:t>~2% of the CA population</a:t>
            </a:r>
          </a:p>
          <a:p>
            <a:endParaRPr lang="en-US" sz="6200" dirty="0"/>
          </a:p>
          <a:p>
            <a:pPr>
              <a:lnSpc>
                <a:spcPct val="120000"/>
              </a:lnSpc>
            </a:pPr>
            <a:r>
              <a:rPr lang="en-US" sz="6200" dirty="0"/>
              <a:t>There are 109 Federally recognized tribes in California.</a:t>
            </a:r>
          </a:p>
          <a:p>
            <a:endParaRPr lang="en-US" sz="6200" dirty="0"/>
          </a:p>
          <a:p>
            <a:pPr>
              <a:lnSpc>
                <a:spcPct val="120000"/>
              </a:lnSpc>
            </a:pPr>
            <a:r>
              <a:rPr lang="en-US" sz="6200" dirty="0"/>
              <a:t>AIANs in California--including California Indians and AIANs who relocated from other states--are dispersed throughout rural and urban areas around the state.</a:t>
            </a:r>
            <a:endParaRPr lang="en-US" sz="6200" baseline="30000" dirty="0"/>
          </a:p>
          <a:p>
            <a:pPr lvl="1">
              <a:lnSpc>
                <a:spcPct val="120000"/>
              </a:lnSpc>
            </a:pPr>
            <a:r>
              <a:rPr lang="en-US" sz="6200" dirty="0"/>
              <a:t>This was primarily due to the US government policies that relocated AIANs from reservations to urban areas</a:t>
            </a:r>
            <a:r>
              <a:rPr lang="en-US" sz="2100" dirty="0"/>
              <a:t>.</a:t>
            </a:r>
          </a:p>
        </p:txBody>
      </p:sp>
      <p:pic>
        <p:nvPicPr>
          <p:cNvPr id="7" name="Content Placeholder 9" descr="calif_tribal.jpg">
            <a:extLst>
              <a:ext uri="{FF2B5EF4-FFF2-40B4-BE49-F238E27FC236}">
                <a16:creationId xmlns:a16="http://schemas.microsoft.com/office/drawing/2014/main" id="{8EF33C43-719F-364C-BE9A-7D4C5F7D29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6911" y="1885950"/>
            <a:ext cx="4607056" cy="3356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1214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0" name="Rectangle 5"/>
          <p:cNvSpPr>
            <a:spLocks noChangeArrowheads="1"/>
          </p:cNvSpPr>
          <p:nvPr/>
        </p:nvSpPr>
        <p:spPr bwMode="auto">
          <a:xfrm>
            <a:off x="1072745" y="1651000"/>
            <a:ext cx="7817543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FFFFFF"/>
              </a:solidFill>
              <a:latin typeface="Helvetica" pitchFamily="-107" charset="0"/>
              <a:ea typeface="Helvetica" pitchFamily="-107" charset="0"/>
              <a:cs typeface="Helvetica" pitchFamily="-107" charset="0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FFFFFF"/>
                </a:solidFill>
                <a:latin typeface="Helvetica" pitchFamily="-107" charset="0"/>
                <a:ea typeface="Helvetica" pitchFamily="-107" charset="0"/>
                <a:cs typeface="Helvetica" pitchFamily="-107" charset="0"/>
              </a:rPr>
              <a:t>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BF25293-4B73-5F41-9AF5-A96FC64EB2BF}"/>
              </a:ext>
            </a:extLst>
          </p:cNvPr>
          <p:cNvSpPr/>
          <p:nvPr/>
        </p:nvSpPr>
        <p:spPr>
          <a:xfrm>
            <a:off x="1072745" y="-118626"/>
            <a:ext cx="807125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</a:pPr>
            <a:endParaRPr lang="en-US" sz="2000" b="1" dirty="0">
              <a:solidFill>
                <a:prstClr val="black"/>
              </a:solidFill>
              <a:cs typeface="Century Gothic"/>
            </a:endParaRPr>
          </a:p>
          <a:p>
            <a:pPr algn="ctr">
              <a:lnSpc>
                <a:spcPct val="90000"/>
              </a:lnSpc>
            </a:pPr>
            <a:endParaRPr lang="en-US" sz="2000" b="1" dirty="0">
              <a:solidFill>
                <a:prstClr val="black"/>
              </a:solidFill>
              <a:cs typeface="Century Gothic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3ADFAE-4BC4-8549-8D4D-85615801E421}"/>
              </a:ext>
            </a:extLst>
          </p:cNvPr>
          <p:cNvSpPr txBox="1"/>
          <p:nvPr/>
        </p:nvSpPr>
        <p:spPr>
          <a:xfrm>
            <a:off x="6806100" y="551010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250066" y="204539"/>
            <a:ext cx="708370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/>
              <a:t>Working with Community</a:t>
            </a:r>
          </a:p>
          <a:p>
            <a:r>
              <a:rPr lang="en-US" sz="4000" b="1" dirty="0"/>
              <a:t>Tribal Sovereignty</a:t>
            </a:r>
          </a:p>
        </p:txBody>
      </p:sp>
      <p:sp>
        <p:nvSpPr>
          <p:cNvPr id="6" name="Rectangle 5"/>
          <p:cNvSpPr/>
          <p:nvPr/>
        </p:nvSpPr>
        <p:spPr>
          <a:xfrm>
            <a:off x="1342663" y="1712450"/>
            <a:ext cx="7454096" cy="4278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Each tribe has the inherent right to govern their tribal members and tribal lands.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Laws of the </a:t>
            </a:r>
            <a:r>
              <a:rPr lang="en-US" sz="2400" b="1" dirty="0"/>
              <a:t>state </a:t>
            </a:r>
            <a:r>
              <a:rPr lang="en-US" sz="2400" dirty="0"/>
              <a:t>do not necessarily apply to AI governments.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Federal government works with tribes on a government-to-government basis.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Elected tribal leaders (e.g., Chairman, Governor, President).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Researchers must secure approval by tribal governments (e.g., Tribal IRB).</a:t>
            </a:r>
          </a:p>
        </p:txBody>
      </p:sp>
    </p:spTree>
    <p:extLst>
      <p:ext uri="{BB962C8B-B14F-4D97-AF65-F5344CB8AC3E}">
        <p14:creationId xmlns:p14="http://schemas.microsoft.com/office/powerpoint/2010/main" val="21519812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 Smoking Prevalence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 graph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C4C8B354-AA86-46C1-A263-F46730034A15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pic>
        <p:nvPicPr>
          <p:cNvPr id="56322" name="Picture 2"/>
          <p:cNvPicPr>
            <a:picLocks noChangeAspect="1" noChangeArrowheads="1"/>
          </p:cNvPicPr>
          <p:nvPr/>
        </p:nvPicPr>
        <p:blipFill>
          <a:blip r:embed="rId2" cstate="print"/>
          <a:srcRect l="17570" t="11458" r="19180" b="14583"/>
          <a:stretch>
            <a:fillRect/>
          </a:stretch>
        </p:blipFill>
        <p:spPr bwMode="auto">
          <a:xfrm>
            <a:off x="381000" y="1219200"/>
            <a:ext cx="8229600" cy="541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3339481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0" name="Rectangle 5"/>
          <p:cNvSpPr>
            <a:spLocks noChangeArrowheads="1"/>
          </p:cNvSpPr>
          <p:nvPr/>
        </p:nvSpPr>
        <p:spPr bwMode="auto">
          <a:xfrm>
            <a:off x="1072745" y="1651000"/>
            <a:ext cx="7817543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marL="285750" indent="-285750" algn="ctr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FFFFFF"/>
              </a:solidFill>
              <a:latin typeface="Helvetica" pitchFamily="-107" charset="0"/>
              <a:ea typeface="Helvetica" pitchFamily="-107" charset="0"/>
              <a:cs typeface="Helvetica" pitchFamily="-107" charset="0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FFFFFF"/>
                </a:solidFill>
                <a:latin typeface="Helvetica" pitchFamily="-107" charset="0"/>
                <a:ea typeface="Helvetica" pitchFamily="-107" charset="0"/>
                <a:cs typeface="Helvetica" pitchFamily="-107" charset="0"/>
              </a:rPr>
              <a:t>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08816" y="2683286"/>
            <a:ext cx="8028848" cy="2277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US" dirty="0"/>
              <a:t> </a:t>
            </a:r>
          </a:p>
          <a:p>
            <a:endParaRPr lang="en-US" dirty="0"/>
          </a:p>
          <a:p>
            <a:pPr algn="ctr"/>
            <a:r>
              <a:rPr lang="en-US" sz="4400" b="1" dirty="0"/>
              <a:t>Research Projects Working with Tribal Communities </a:t>
            </a:r>
          </a:p>
        </p:txBody>
      </p:sp>
      <p:pic>
        <p:nvPicPr>
          <p:cNvPr id="8194" name="Picture 2" descr="Tobacco, Hopi - Plants With A Purpose">
            <a:extLst>
              <a:ext uri="{FF2B5EF4-FFF2-40B4-BE49-F238E27FC236}">
                <a16:creationId xmlns:a16="http://schemas.microsoft.com/office/drawing/2014/main" id="{B2081198-31BB-3F46-8A06-313DAAE739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8128" y="452812"/>
            <a:ext cx="3167743" cy="2375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81134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0" name="Rectangle 5"/>
          <p:cNvSpPr>
            <a:spLocks noChangeArrowheads="1"/>
          </p:cNvSpPr>
          <p:nvPr/>
        </p:nvSpPr>
        <p:spPr bwMode="auto">
          <a:xfrm>
            <a:off x="1072745" y="1651000"/>
            <a:ext cx="7817543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marL="285750" indent="-285750" algn="ctr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FFFFFF"/>
              </a:solidFill>
              <a:latin typeface="Helvetica" pitchFamily="-107" charset="0"/>
              <a:ea typeface="Helvetica" pitchFamily="-107" charset="0"/>
              <a:cs typeface="Helvetica" pitchFamily="-107" charset="0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FFFFFF"/>
                </a:solidFill>
                <a:latin typeface="Helvetica" pitchFamily="-107" charset="0"/>
                <a:ea typeface="Helvetica" pitchFamily="-107" charset="0"/>
                <a:cs typeface="Helvetica" pitchFamily="-107" charset="0"/>
              </a:rPr>
              <a:t> </a:t>
            </a:r>
          </a:p>
        </p:txBody>
      </p:sp>
      <p:pic>
        <p:nvPicPr>
          <p:cNvPr id="4" name="Picture 3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2214" y="6107285"/>
            <a:ext cx="1533072" cy="532999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1078384" y="300941"/>
            <a:ext cx="802884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prstClr val="black"/>
                </a:solidFill>
              </a:rPr>
              <a:t>Tobacco Survey Among AI Youth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72745" y="1751089"/>
            <a:ext cx="8028848" cy="53737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  <a:buFont typeface="Arial" pitchFamily="34" charset="0"/>
              <a:buChar char="•"/>
              <a:defRPr/>
            </a:pPr>
            <a:r>
              <a:rPr lang="en-US" sz="2400" dirty="0">
                <a:cs typeface="Arial" charset="0"/>
              </a:rPr>
              <a:t>Developed culturally specific survey instrument with input from AI advisory committee (AC) members. Pilot tested (n=96) and revised survey.</a:t>
            </a:r>
          </a:p>
          <a:p>
            <a:pPr>
              <a:lnSpc>
                <a:spcPct val="80000"/>
              </a:lnSpc>
              <a:buFont typeface="Arial" pitchFamily="34" charset="0"/>
              <a:buChar char="•"/>
              <a:defRPr/>
            </a:pPr>
            <a:endParaRPr lang="en-US" sz="2000" dirty="0">
              <a:cs typeface="Arial" charset="0"/>
            </a:endParaRPr>
          </a:p>
          <a:p>
            <a:pPr>
              <a:lnSpc>
                <a:spcPct val="80000"/>
              </a:lnSpc>
              <a:buFont typeface="Arial" pitchFamily="34" charset="0"/>
              <a:buChar char="•"/>
              <a:defRPr/>
            </a:pPr>
            <a:r>
              <a:rPr lang="en-US" sz="2400" dirty="0">
                <a:cs typeface="Arial" charset="0"/>
              </a:rPr>
              <a:t>Sample of </a:t>
            </a:r>
            <a:r>
              <a:rPr lang="en-US" sz="2400" dirty="0">
                <a:solidFill>
                  <a:srgbClr val="002060"/>
                </a:solidFill>
                <a:cs typeface="Arial" charset="0"/>
              </a:rPr>
              <a:t>1,076 AI adolescents </a:t>
            </a:r>
            <a:r>
              <a:rPr lang="en-US" sz="2400" dirty="0">
                <a:cs typeface="Arial" charset="0"/>
              </a:rPr>
              <a:t>(urban and rural) who completed surveys.</a:t>
            </a:r>
          </a:p>
          <a:p>
            <a:pPr>
              <a:lnSpc>
                <a:spcPct val="80000"/>
              </a:lnSpc>
              <a:buFont typeface="Arial" pitchFamily="34" charset="0"/>
              <a:buChar char="•"/>
              <a:defRPr/>
            </a:pPr>
            <a:endParaRPr lang="en-US" sz="2300" dirty="0">
              <a:cs typeface="Arial" charset="0"/>
            </a:endParaRPr>
          </a:p>
          <a:p>
            <a:pPr marL="273050" indent="-273050">
              <a:lnSpc>
                <a:spcPct val="80000"/>
              </a:lnSpc>
              <a:buFont typeface="Arial" pitchFamily="34" charset="0"/>
              <a:buChar char="•"/>
              <a:defRPr/>
            </a:pPr>
            <a:r>
              <a:rPr lang="en-US" sz="2400" dirty="0">
                <a:cs typeface="Arial" charset="0"/>
              </a:rPr>
              <a:t>Survey topics included:</a:t>
            </a:r>
          </a:p>
          <a:p>
            <a:pPr lvl="2" indent="-273050">
              <a:lnSpc>
                <a:spcPct val="80000"/>
              </a:lnSpc>
              <a:buFont typeface="Arial" pitchFamily="34" charset="0"/>
              <a:buChar char="•"/>
              <a:defRPr/>
            </a:pPr>
            <a:r>
              <a:rPr lang="en-US" dirty="0">
                <a:cs typeface="Arial" charset="0"/>
              </a:rPr>
              <a:t>Cigarette Use</a:t>
            </a:r>
          </a:p>
          <a:p>
            <a:pPr lvl="2" indent="-273050">
              <a:lnSpc>
                <a:spcPct val="80000"/>
              </a:lnSpc>
              <a:buFont typeface="Arial" pitchFamily="34" charset="0"/>
              <a:buChar char="•"/>
              <a:defRPr/>
            </a:pPr>
            <a:r>
              <a:rPr lang="en-US" dirty="0">
                <a:cs typeface="Arial" charset="0"/>
              </a:rPr>
              <a:t>Ceremonial &amp; Non-ceremonial tobacco use</a:t>
            </a:r>
          </a:p>
          <a:p>
            <a:pPr lvl="2" indent="-273050">
              <a:lnSpc>
                <a:spcPct val="80000"/>
              </a:lnSpc>
              <a:buFont typeface="Arial" pitchFamily="34" charset="0"/>
              <a:buChar char="•"/>
              <a:defRPr/>
            </a:pPr>
            <a:r>
              <a:rPr lang="en-US" dirty="0">
                <a:cs typeface="Arial" charset="0"/>
              </a:rPr>
              <a:t>Quitting smoking</a:t>
            </a:r>
          </a:p>
          <a:p>
            <a:pPr lvl="2" indent="-273050">
              <a:lnSpc>
                <a:spcPct val="80000"/>
              </a:lnSpc>
              <a:buFont typeface="Arial" pitchFamily="34" charset="0"/>
              <a:buChar char="•"/>
              <a:defRPr/>
            </a:pPr>
            <a:r>
              <a:rPr lang="en-US" dirty="0">
                <a:cs typeface="Arial" charset="0"/>
              </a:rPr>
              <a:t>American Indian activities (pow-wows, sweat lodge, etc.);</a:t>
            </a:r>
          </a:p>
          <a:p>
            <a:pPr lvl="2" indent="-273050">
              <a:lnSpc>
                <a:spcPct val="80000"/>
              </a:lnSpc>
              <a:buClr>
                <a:srgbClr val="82A0B9"/>
              </a:buClr>
              <a:buFont typeface="Arial" pitchFamily="34" charset="0"/>
              <a:buChar char="•"/>
              <a:defRPr/>
            </a:pPr>
            <a:endParaRPr lang="en-US" sz="2000" dirty="0">
              <a:cs typeface="Arial" charset="0"/>
            </a:endParaRPr>
          </a:p>
          <a:p>
            <a:pPr marL="273050" indent="-273050">
              <a:lnSpc>
                <a:spcPct val="80000"/>
              </a:lnSpc>
              <a:buFont typeface="Arial" pitchFamily="34" charset="0"/>
              <a:buChar char="•"/>
              <a:defRPr/>
            </a:pPr>
            <a:r>
              <a:rPr lang="en-US" sz="2400" dirty="0">
                <a:cs typeface="Arial" charset="0"/>
              </a:rPr>
              <a:t>Incentives:</a:t>
            </a:r>
          </a:p>
          <a:p>
            <a:pPr lvl="2" indent="-273050">
              <a:lnSpc>
                <a:spcPct val="80000"/>
              </a:lnSpc>
              <a:buFont typeface="Arial" pitchFamily="34" charset="0"/>
              <a:buChar char="•"/>
              <a:defRPr/>
            </a:pPr>
            <a:r>
              <a:rPr lang="en-US" dirty="0">
                <a:cs typeface="Arial" charset="0"/>
              </a:rPr>
              <a:t>Students received a $6 value gift for completion of a survey</a:t>
            </a:r>
          </a:p>
          <a:p>
            <a:pPr lvl="2" indent="-273050">
              <a:lnSpc>
                <a:spcPct val="80000"/>
              </a:lnSpc>
              <a:buFont typeface="Arial" pitchFamily="34" charset="0"/>
              <a:buChar char="•"/>
              <a:defRPr/>
            </a:pPr>
            <a:r>
              <a:rPr lang="en-US" dirty="0">
                <a:cs typeface="Arial" charset="0"/>
              </a:rPr>
              <a:t>Organizations received monetary gift for participating</a:t>
            </a:r>
          </a:p>
          <a:p>
            <a:endParaRPr lang="en-US" dirty="0">
              <a:solidFill>
                <a:prstClr val="black"/>
              </a:solidFill>
            </a:endParaRPr>
          </a:p>
          <a:p>
            <a:r>
              <a:rPr lang="en-US" dirty="0">
                <a:solidFill>
                  <a:prstClr val="black"/>
                </a:solidFill>
              </a:rPr>
              <a:t> </a:t>
            </a:r>
          </a:p>
          <a:p>
            <a:endParaRPr lang="en-US" dirty="0">
              <a:solidFill>
                <a:prstClr val="black"/>
              </a:solidFill>
            </a:endParaRPr>
          </a:p>
          <a:p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68348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0" name="Rectangle 5"/>
          <p:cNvSpPr>
            <a:spLocks noChangeArrowheads="1"/>
          </p:cNvSpPr>
          <p:nvPr/>
        </p:nvSpPr>
        <p:spPr bwMode="auto">
          <a:xfrm>
            <a:off x="1072745" y="1651000"/>
            <a:ext cx="7817543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marL="285750" indent="-285750" algn="ctr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FFFFFF"/>
              </a:solidFill>
              <a:latin typeface="Helvetica" pitchFamily="-107" charset="0"/>
              <a:ea typeface="Helvetica" pitchFamily="-107" charset="0"/>
              <a:cs typeface="Helvetica" pitchFamily="-107" charset="0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FFFFFF"/>
                </a:solidFill>
                <a:latin typeface="Helvetica" pitchFamily="-107" charset="0"/>
                <a:ea typeface="Helvetica" pitchFamily="-107" charset="0"/>
                <a:cs typeface="Helvetica" pitchFamily="-107" charset="0"/>
              </a:rPr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78384" y="300941"/>
            <a:ext cx="802884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prstClr val="black"/>
                </a:solidFill>
              </a:rPr>
              <a:t>Tobacco Survey Among AI Youth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72745" y="1751089"/>
            <a:ext cx="80288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solidFill>
                <a:prstClr val="black"/>
              </a:solidFill>
            </a:endParaRPr>
          </a:p>
          <a:p>
            <a:r>
              <a:rPr lang="en-US" dirty="0">
                <a:solidFill>
                  <a:prstClr val="black"/>
                </a:solidFill>
              </a:rPr>
              <a:t> </a:t>
            </a:r>
          </a:p>
          <a:p>
            <a:endParaRPr lang="en-US" dirty="0">
              <a:solidFill>
                <a:prstClr val="black"/>
              </a:solidFill>
            </a:endParaRPr>
          </a:p>
          <a:p>
            <a:endParaRPr lang="en-US" dirty="0">
              <a:solidFill>
                <a:prstClr val="black"/>
              </a:solidFill>
            </a:endParaRPr>
          </a:p>
        </p:txBody>
      </p:sp>
      <p:pic>
        <p:nvPicPr>
          <p:cNvPr id="8" name="Picture 4" descr="ca_map_counties.073009.JPG"/>
          <p:cNvPicPr>
            <a:picLocks noChangeAspect="1"/>
          </p:cNvPicPr>
          <p:nvPr/>
        </p:nvPicPr>
        <p:blipFill>
          <a:blip r:embed="rId4" cstate="print"/>
          <a:srcRect l="1234" t="2396" r="2675" b="5019"/>
          <a:stretch>
            <a:fillRect/>
          </a:stretch>
        </p:blipFill>
        <p:spPr bwMode="auto">
          <a:xfrm>
            <a:off x="1066800" y="1524000"/>
            <a:ext cx="3881438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Rectangle 1"/>
          <p:cNvSpPr/>
          <p:nvPr/>
        </p:nvSpPr>
        <p:spPr>
          <a:xfrm>
            <a:off x="5180549" y="1856562"/>
            <a:ext cx="3651813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1000"/>
              </a:spcAft>
              <a:defRPr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Tw Cen MT" pitchFamily="34" charset="0"/>
              </a:rPr>
              <a:t>Of the 58 counties in California, this map reflects the 41 counties in which survey participants reside, according to the zip codes they provided on the survey.</a:t>
            </a:r>
          </a:p>
        </p:txBody>
      </p:sp>
      <p:sp>
        <p:nvSpPr>
          <p:cNvPr id="3" name="Rectangle 2"/>
          <p:cNvSpPr/>
          <p:nvPr/>
        </p:nvSpPr>
        <p:spPr>
          <a:xfrm>
            <a:off x="5440101" y="4420814"/>
            <a:ext cx="296978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000"/>
              </a:spcAft>
              <a:defRPr/>
            </a:pPr>
            <a:r>
              <a:rPr lang="en-US" sz="2400" u="sng" dirty="0">
                <a:solidFill>
                  <a:schemeClr val="accent1">
                    <a:lumMod val="50000"/>
                  </a:schemeClr>
                </a:solidFill>
                <a:latin typeface="Tw Cen MT" pitchFamily="34" charset="0"/>
              </a:rPr>
              <a:t>N=49 Sites (schools, youth groups, cultural gatherings) </a:t>
            </a:r>
          </a:p>
        </p:txBody>
      </p:sp>
    </p:spTree>
    <p:extLst>
      <p:ext uri="{BB962C8B-B14F-4D97-AF65-F5344CB8AC3E}">
        <p14:creationId xmlns:p14="http://schemas.microsoft.com/office/powerpoint/2010/main" val="2676929016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0238373">
  <a:themeElements>
    <a:clrScheme name="Presentation on product or service 6">
      <a:dk1>
        <a:srgbClr val="000000"/>
      </a:dk1>
      <a:lt1>
        <a:srgbClr val="FFFFFF"/>
      </a:lt1>
      <a:dk2>
        <a:srgbClr val="000000"/>
      </a:dk2>
      <a:lt2>
        <a:srgbClr val="996633"/>
      </a:lt2>
      <a:accent1>
        <a:srgbClr val="CC9900"/>
      </a:accent1>
      <a:accent2>
        <a:srgbClr val="FFE28F"/>
      </a:accent2>
      <a:accent3>
        <a:srgbClr val="FFFFFF"/>
      </a:accent3>
      <a:accent4>
        <a:srgbClr val="000000"/>
      </a:accent4>
      <a:accent5>
        <a:srgbClr val="E2CAAA"/>
      </a:accent5>
      <a:accent6>
        <a:srgbClr val="E7CD81"/>
      </a:accent6>
      <a:hlink>
        <a:srgbClr val="996633"/>
      </a:hlink>
      <a:folHlink>
        <a:srgbClr val="FF9900"/>
      </a:folHlink>
    </a:clrScheme>
    <a:fontScheme name="Presentation on product or service">
      <a:majorFont>
        <a:latin typeface="Gill Sans MT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Presentation on product or service 1">
        <a:dk1>
          <a:srgbClr val="808080"/>
        </a:dk1>
        <a:lt1>
          <a:srgbClr val="F8F8F8"/>
        </a:lt1>
        <a:dk2>
          <a:srgbClr val="000000"/>
        </a:dk2>
        <a:lt2>
          <a:srgbClr val="FFFFFF"/>
        </a:lt2>
        <a:accent1>
          <a:srgbClr val="6699FF"/>
        </a:accent1>
        <a:accent2>
          <a:srgbClr val="9933FF"/>
        </a:accent2>
        <a:accent3>
          <a:srgbClr val="AAAAAA"/>
        </a:accent3>
        <a:accent4>
          <a:srgbClr val="D4D4D4"/>
        </a:accent4>
        <a:accent5>
          <a:srgbClr val="B8CAFF"/>
        </a:accent5>
        <a:accent6>
          <a:srgbClr val="8A2DE7"/>
        </a:accent6>
        <a:hlink>
          <a:srgbClr val="00FFFF"/>
        </a:hlink>
        <a:folHlink>
          <a:srgbClr val="0099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sentation on product or service 2">
        <a:dk1>
          <a:srgbClr val="000066"/>
        </a:dk1>
        <a:lt1>
          <a:srgbClr val="FFFFFF"/>
        </a:lt1>
        <a:dk2>
          <a:srgbClr val="3333FF"/>
        </a:dk2>
        <a:lt2>
          <a:srgbClr val="3399FF"/>
        </a:lt2>
        <a:accent1>
          <a:srgbClr val="66CCFF"/>
        </a:accent1>
        <a:accent2>
          <a:srgbClr val="FF66FF"/>
        </a:accent2>
        <a:accent3>
          <a:srgbClr val="FFFFFF"/>
        </a:accent3>
        <a:accent4>
          <a:srgbClr val="000056"/>
        </a:accent4>
        <a:accent5>
          <a:srgbClr val="B8E2FF"/>
        </a:accent5>
        <a:accent6>
          <a:srgbClr val="E75CE7"/>
        </a:accent6>
        <a:hlink>
          <a:srgbClr val="CC00CC"/>
        </a:hlink>
        <a:folHlink>
          <a:srgbClr val="CC99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on product or servic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69696"/>
        </a:accent1>
        <a:accent2>
          <a:srgbClr val="DDDDDD"/>
        </a:accent2>
        <a:accent3>
          <a:srgbClr val="FFFFFF"/>
        </a:accent3>
        <a:accent4>
          <a:srgbClr val="000000"/>
        </a:accent4>
        <a:accent5>
          <a:srgbClr val="C9C9C9"/>
        </a:accent5>
        <a:accent6>
          <a:srgbClr val="C8C8C8"/>
        </a:accent6>
        <a:hlink>
          <a:srgbClr val="333333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on product or service 4">
        <a:dk1>
          <a:srgbClr val="808080"/>
        </a:dk1>
        <a:lt1>
          <a:srgbClr val="F8F8F8"/>
        </a:lt1>
        <a:dk2>
          <a:srgbClr val="000000"/>
        </a:dk2>
        <a:lt2>
          <a:srgbClr val="FFFFFF"/>
        </a:lt2>
        <a:accent1>
          <a:srgbClr val="CC9900"/>
        </a:accent1>
        <a:accent2>
          <a:srgbClr val="996600"/>
        </a:accent2>
        <a:accent3>
          <a:srgbClr val="AAAAAA"/>
        </a:accent3>
        <a:accent4>
          <a:srgbClr val="D4D4D4"/>
        </a:accent4>
        <a:accent5>
          <a:srgbClr val="E2CAAA"/>
        </a:accent5>
        <a:accent6>
          <a:srgbClr val="8A5C00"/>
        </a:accent6>
        <a:hlink>
          <a:srgbClr val="CCCC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sentation on product or service 5">
        <a:dk1>
          <a:srgbClr val="000000"/>
        </a:dk1>
        <a:lt1>
          <a:srgbClr val="FFFFFF"/>
        </a:lt1>
        <a:dk2>
          <a:srgbClr val="000000"/>
        </a:dk2>
        <a:lt2>
          <a:srgbClr val="996633"/>
        </a:lt2>
        <a:accent1>
          <a:srgbClr val="CC9900"/>
        </a:accent1>
        <a:accent2>
          <a:srgbClr val="FFECB7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E7D6A6"/>
        </a:accent6>
        <a:hlink>
          <a:srgbClr val="996633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on product or service 6">
        <a:dk1>
          <a:srgbClr val="000000"/>
        </a:dk1>
        <a:lt1>
          <a:srgbClr val="FFFFFF"/>
        </a:lt1>
        <a:dk2>
          <a:srgbClr val="000000"/>
        </a:dk2>
        <a:lt2>
          <a:srgbClr val="996633"/>
        </a:lt2>
        <a:accent1>
          <a:srgbClr val="CC9900"/>
        </a:accent1>
        <a:accent2>
          <a:srgbClr val="FFE28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E7CD81"/>
        </a:accent6>
        <a:hlink>
          <a:srgbClr val="996633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Angles</Template>
  <TotalTime>5744</TotalTime>
  <Words>633</Words>
  <Application>Microsoft Macintosh PowerPoint</Application>
  <PresentationFormat>On-screen Show (4:3)</PresentationFormat>
  <Paragraphs>170</Paragraphs>
  <Slides>21</Slides>
  <Notes>12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3" baseType="lpstr">
      <vt:lpstr>Arial</vt:lpstr>
      <vt:lpstr>Calibri</vt:lpstr>
      <vt:lpstr>Garamond</vt:lpstr>
      <vt:lpstr>Gill Sans MT</vt:lpstr>
      <vt:lpstr>Helvetica</vt:lpstr>
      <vt:lpstr>Palatino Linotype</vt:lpstr>
      <vt:lpstr>Times New Roman</vt:lpstr>
      <vt:lpstr>Tw Cen MT</vt:lpstr>
      <vt:lpstr>Verdana</vt:lpstr>
      <vt:lpstr>1_Office Theme</vt:lpstr>
      <vt:lpstr>10238373</vt:lpstr>
      <vt:lpstr>Excel.Sheet.8</vt:lpstr>
      <vt:lpstr>PowerPoint Presentation</vt:lpstr>
      <vt:lpstr>American Indian and Alaska Native Populations</vt:lpstr>
      <vt:lpstr>Alaska Natives</vt:lpstr>
      <vt:lpstr>AIAN Population in  California-Urban and Tribal </vt:lpstr>
      <vt:lpstr>PowerPoint Presentation</vt:lpstr>
      <vt:lpstr>CA Smoking Prevalence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Interventions for native teens</vt:lpstr>
      <vt:lpstr>Project Stop the Use of Nicotine (SUN) Teen Cessation </vt:lpstr>
      <vt:lpstr>Social Media Messaging </vt:lpstr>
      <vt:lpstr>Youth Media Messages</vt:lpstr>
      <vt:lpstr>Thank you!!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Lourdes Baezconde-Garbanati</dc:creator>
  <cp:lastModifiedBy>Claradina Soto</cp:lastModifiedBy>
  <cp:revision>132</cp:revision>
  <dcterms:created xsi:type="dcterms:W3CDTF">2018-02-08T07:24:44Z</dcterms:created>
  <dcterms:modified xsi:type="dcterms:W3CDTF">2022-07-11T17:05:17Z</dcterms:modified>
</cp:coreProperties>
</file>